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49"/>
  </p:notesMasterIdLst>
  <p:handoutMasterIdLst>
    <p:handoutMasterId r:id="rId50"/>
  </p:handoutMasterIdLst>
  <p:sldIdLst>
    <p:sldId id="256" r:id="rId5"/>
    <p:sldId id="711" r:id="rId6"/>
    <p:sldId id="713" r:id="rId7"/>
    <p:sldId id="712" r:id="rId8"/>
    <p:sldId id="715" r:id="rId9"/>
    <p:sldId id="716" r:id="rId10"/>
    <p:sldId id="714" r:id="rId11"/>
    <p:sldId id="486" r:id="rId12"/>
    <p:sldId id="488" r:id="rId13"/>
    <p:sldId id="732" r:id="rId14"/>
    <p:sldId id="733" r:id="rId15"/>
    <p:sldId id="734" r:id="rId16"/>
    <p:sldId id="718" r:id="rId17"/>
    <p:sldId id="735" r:id="rId18"/>
    <p:sldId id="736" r:id="rId19"/>
    <p:sldId id="720" r:id="rId20"/>
    <p:sldId id="721" r:id="rId21"/>
    <p:sldId id="722" r:id="rId22"/>
    <p:sldId id="723" r:id="rId23"/>
    <p:sldId id="752" r:id="rId24"/>
    <p:sldId id="747" r:id="rId25"/>
    <p:sldId id="748" r:id="rId26"/>
    <p:sldId id="724" r:id="rId27"/>
    <p:sldId id="725" r:id="rId28"/>
    <p:sldId id="737" r:id="rId29"/>
    <p:sldId id="726" r:id="rId30"/>
    <p:sldId id="740" r:id="rId31"/>
    <p:sldId id="741" r:id="rId32"/>
    <p:sldId id="742" r:id="rId33"/>
    <p:sldId id="743" r:id="rId34"/>
    <p:sldId id="753" r:id="rId35"/>
    <p:sldId id="749" r:id="rId36"/>
    <p:sldId id="750" r:id="rId37"/>
    <p:sldId id="727" r:id="rId38"/>
    <p:sldId id="728" r:id="rId39"/>
    <p:sldId id="729" r:id="rId40"/>
    <p:sldId id="744" r:id="rId41"/>
    <p:sldId id="745" r:id="rId42"/>
    <p:sldId id="730" r:id="rId43"/>
    <p:sldId id="731" r:id="rId44"/>
    <p:sldId id="746" r:id="rId45"/>
    <p:sldId id="751" r:id="rId46"/>
    <p:sldId id="710" r:id="rId47"/>
    <p:sldId id="754" r:id="rId48"/>
  </p:sldIdLst>
  <p:sldSz cx="9144000" cy="6858000" type="screen4x3"/>
  <p:notesSz cx="9928225" cy="6797675"/>
  <p:custDataLst>
    <p:tags r:id="rId51"/>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79" autoAdjust="0"/>
    <p:restoredTop sz="94646" autoAdjust="0"/>
  </p:normalViewPr>
  <p:slideViewPr>
    <p:cSldViewPr>
      <p:cViewPr varScale="1">
        <p:scale>
          <a:sx n="78" d="100"/>
          <a:sy n="78" d="100"/>
        </p:scale>
        <p:origin x="1434"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26/07/2016</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7/26/2016</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6688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852105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092923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170444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926959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7797925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1875202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0208799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1549540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348392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9602982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8337139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2756874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7112605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447440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41217007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6158996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828182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4938696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87187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9457662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5294099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5036317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41717628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31145744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7863748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2705369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42050530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681428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5400210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4043813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6757478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2979654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31900061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38559897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474308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350804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1932047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14692896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slide" Target="../slides/slide20.xml"/><Relationship Id="rId13" Type="http://schemas.openxmlformats.org/officeDocument/2006/relationships/slide" Target="../slides/slide23.xml"/><Relationship Id="rId18" Type="http://schemas.openxmlformats.org/officeDocument/2006/relationships/slide" Target="../slides/slide42.xml"/><Relationship Id="rId3" Type="http://schemas.openxmlformats.org/officeDocument/2006/relationships/slide" Target="../slides/slide12.xml"/><Relationship Id="rId7" Type="http://schemas.openxmlformats.org/officeDocument/2006/relationships/slide" Target="../slides/slide19.xml"/><Relationship Id="rId12" Type="http://schemas.openxmlformats.org/officeDocument/2006/relationships/slide" Target="../slides/slide33.xml"/><Relationship Id="rId17" Type="http://schemas.openxmlformats.org/officeDocument/2006/relationships/slide" Target="../slides/slide41.xml"/><Relationship Id="rId2" Type="http://schemas.openxmlformats.org/officeDocument/2006/relationships/slide" Target="../slides/slide35.xml"/><Relationship Id="rId16"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16.xml"/><Relationship Id="rId11" Type="http://schemas.openxmlformats.org/officeDocument/2006/relationships/slide" Target="../slides/slide31.xml"/><Relationship Id="rId5" Type="http://schemas.openxmlformats.org/officeDocument/2006/relationships/slide" Target="../slides/slide43.xml"/><Relationship Id="rId15" Type="http://schemas.openxmlformats.org/officeDocument/2006/relationships/slide" Target="../slides/slide37.xml"/><Relationship Id="rId10" Type="http://schemas.openxmlformats.org/officeDocument/2006/relationships/slide" Target="../slides/slide25.xml"/><Relationship Id="rId4" Type="http://schemas.openxmlformats.org/officeDocument/2006/relationships/slide" Target="../slides/slide14.xml"/><Relationship Id="rId9" Type="http://schemas.openxmlformats.org/officeDocument/2006/relationships/slide" Target="../slides/slide22.xml"/><Relationship Id="rId14" Type="http://schemas.openxmlformats.org/officeDocument/2006/relationships/slide" Target="../slides/slide34.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2" Type="http://schemas.openxmlformats.org/officeDocument/2006/relationships/slide" Target="../slides/slide8.xml"/><Relationship Id="rId1" Type="http://schemas.openxmlformats.org/officeDocument/2006/relationships/slideMaster" Target="../slideMasters/slideMaster1.xml"/><Relationship Id="rId4" Type="http://schemas.openxmlformats.org/officeDocument/2006/relationships/image" Target="../media/image2.gi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79512" y="620688"/>
            <a:ext cx="26115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495667" y="620688"/>
            <a:ext cx="26115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a:t>
            </a:r>
            <a:endParaRPr lang="en-GB" sz="12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811822" y="620688"/>
            <a:ext cx="26115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a:t>
            </a:r>
            <a:endParaRPr lang="en-GB" sz="1200" b="1" dirty="0">
              <a:latin typeface="Arial" panose="020B0604020202020204" pitchFamily="34" charset="0"/>
              <a:cs typeface="Arial" panose="020B0604020202020204" pitchFamily="34" charset="0"/>
            </a:endParaRPr>
          </a:p>
        </p:txBody>
      </p:sp>
      <p:sp>
        <p:nvSpPr>
          <p:cNvPr id="14" name="Round Same Side Corner Rectangle 13">
            <a:hlinkClick r:id="rId5" action="ppaction://hlinksldjump"/>
          </p:cNvPr>
          <p:cNvSpPr/>
          <p:nvPr userDrawn="1"/>
        </p:nvSpPr>
        <p:spPr>
          <a:xfrm>
            <a:off x="8095310" y="620688"/>
            <a:ext cx="797170"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Task</a:t>
            </a:r>
            <a:r>
              <a:rPr lang="en-GB" sz="1200" b="1" baseline="0" dirty="0" smtClean="0">
                <a:latin typeface="Arial" panose="020B0604020202020204" pitchFamily="34" charset="0"/>
                <a:cs typeface="Arial" panose="020B0604020202020204" pitchFamily="34" charset="0"/>
              </a:rPr>
              <a:t> List</a:t>
            </a:r>
            <a:endParaRPr lang="en-GB" sz="2000" b="1" dirty="0">
              <a:latin typeface="Arial" panose="020B0604020202020204" pitchFamily="34" charset="0"/>
              <a:cs typeface="Arial" panose="020B0604020202020204" pitchFamily="34" charset="0"/>
            </a:endParaRPr>
          </a:p>
        </p:txBody>
      </p:sp>
      <p:sp>
        <p:nvSpPr>
          <p:cNvPr id="10" name="Round Same Side Corner Rectangle 9">
            <a:hlinkClick r:id="rId6" action="ppaction://hlinksldjump"/>
          </p:cNvPr>
          <p:cNvSpPr/>
          <p:nvPr userDrawn="1"/>
        </p:nvSpPr>
        <p:spPr>
          <a:xfrm>
            <a:off x="1127977" y="623538"/>
            <a:ext cx="26115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4</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2" name="Round Same Side Corner Rectangle 11">
            <a:hlinkClick r:id="rId7" action="ppaction://hlinksldjump"/>
          </p:cNvPr>
          <p:cNvSpPr/>
          <p:nvPr userDrawn="1"/>
        </p:nvSpPr>
        <p:spPr>
          <a:xfrm>
            <a:off x="1444132" y="620688"/>
            <a:ext cx="26115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a:t>
            </a:r>
            <a:endParaRPr lang="en-GB" sz="1200" b="1" dirty="0">
              <a:latin typeface="Arial" panose="020B0604020202020204" pitchFamily="34" charset="0"/>
              <a:cs typeface="Arial" panose="020B0604020202020204" pitchFamily="34" charset="0"/>
            </a:endParaRPr>
          </a:p>
        </p:txBody>
      </p:sp>
      <p:sp>
        <p:nvSpPr>
          <p:cNvPr id="13" name="Round Same Side Corner Rectangle 12">
            <a:hlinkClick r:id="rId8" action="ppaction://hlinksldjump"/>
          </p:cNvPr>
          <p:cNvSpPr/>
          <p:nvPr userDrawn="1"/>
        </p:nvSpPr>
        <p:spPr>
          <a:xfrm>
            <a:off x="1760287" y="620688"/>
            <a:ext cx="261158" cy="357190"/>
          </a:xfrm>
          <a:prstGeom prst="round2SameRect">
            <a:avLst/>
          </a:prstGeom>
          <a:gradFill>
            <a:gsLst>
              <a:gs pos="0">
                <a:srgbClr val="002060"/>
              </a:gs>
              <a:gs pos="50000">
                <a:srgbClr val="0070C0"/>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6</a:t>
            </a:r>
            <a:endParaRPr lang="en-GB" sz="1200" b="1" dirty="0">
              <a:solidFill>
                <a:schemeClr val="bg1"/>
              </a:solidFill>
              <a:latin typeface="Arial" panose="020B0604020202020204" pitchFamily="34" charset="0"/>
              <a:cs typeface="Arial" panose="020B0604020202020204" pitchFamily="34" charset="0"/>
            </a:endParaRPr>
          </a:p>
        </p:txBody>
      </p:sp>
      <p:sp>
        <p:nvSpPr>
          <p:cNvPr id="16" name="Round Same Side Corner Rectangle 15">
            <a:hlinkClick r:id="rId9" action="ppaction://hlinksldjump"/>
          </p:cNvPr>
          <p:cNvSpPr/>
          <p:nvPr userDrawn="1"/>
        </p:nvSpPr>
        <p:spPr>
          <a:xfrm>
            <a:off x="2076442" y="620688"/>
            <a:ext cx="261158" cy="357190"/>
          </a:xfrm>
          <a:prstGeom prst="round2SameRect">
            <a:avLst/>
          </a:prstGeom>
          <a:gradFill>
            <a:gsLst>
              <a:gs pos="0">
                <a:srgbClr val="C00000"/>
              </a:gs>
              <a:gs pos="50000">
                <a:srgbClr val="DE0000"/>
              </a:gs>
              <a:gs pos="70000">
                <a:srgbClr val="FF0000"/>
              </a:gs>
              <a:gs pos="100000">
                <a:srgbClr val="FF8B8B"/>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7</a:t>
            </a:r>
            <a:endParaRPr lang="en-GB" sz="1200" b="1" dirty="0">
              <a:solidFill>
                <a:schemeClr val="bg1"/>
              </a:solidFill>
              <a:latin typeface="Arial" panose="020B0604020202020204" pitchFamily="34" charset="0"/>
              <a:cs typeface="Arial" panose="020B0604020202020204" pitchFamily="34" charset="0"/>
            </a:endParaRPr>
          </a:p>
        </p:txBody>
      </p:sp>
      <p:sp>
        <p:nvSpPr>
          <p:cNvPr id="17" name="Round Same Side Corner Rectangle 16">
            <a:hlinkClick r:id="rId9" action="ppaction://hlinksldjump"/>
          </p:cNvPr>
          <p:cNvSpPr/>
          <p:nvPr userDrawn="1"/>
        </p:nvSpPr>
        <p:spPr>
          <a:xfrm>
            <a:off x="2392597" y="623538"/>
            <a:ext cx="261158" cy="357190"/>
          </a:xfrm>
          <a:prstGeom prst="round2SameRect">
            <a:avLst/>
          </a:prstGeom>
          <a:gradFill>
            <a:gsLst>
              <a:gs pos="0">
                <a:srgbClr val="002060"/>
              </a:gs>
              <a:gs pos="50000">
                <a:srgbClr val="0070C0"/>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8</a:t>
            </a:r>
            <a:endParaRPr lang="en-GB" sz="1200" b="1" dirty="0">
              <a:solidFill>
                <a:schemeClr val="bg1"/>
              </a:solidFill>
              <a:latin typeface="Arial" panose="020B0604020202020204" pitchFamily="34" charset="0"/>
              <a:cs typeface="Arial" panose="020B0604020202020204" pitchFamily="34" charset="0"/>
            </a:endParaRPr>
          </a:p>
        </p:txBody>
      </p:sp>
      <p:sp>
        <p:nvSpPr>
          <p:cNvPr id="18" name="Round Same Side Corner Rectangle 17">
            <a:hlinkClick r:id="rId10" action="ppaction://hlinksldjump"/>
          </p:cNvPr>
          <p:cNvSpPr/>
          <p:nvPr userDrawn="1"/>
        </p:nvSpPr>
        <p:spPr>
          <a:xfrm>
            <a:off x="3341062" y="620688"/>
            <a:ext cx="261158" cy="357190"/>
          </a:xfrm>
          <a:prstGeom prst="round2SameRect">
            <a:avLst/>
          </a:prstGeom>
          <a:gradFill>
            <a:gsLst>
              <a:gs pos="0">
                <a:srgbClr val="C00000"/>
              </a:gs>
              <a:gs pos="50000">
                <a:srgbClr val="DE0000"/>
              </a:gs>
              <a:gs pos="70000">
                <a:srgbClr val="FF0000"/>
              </a:gs>
              <a:gs pos="100000">
                <a:srgbClr val="FF8B8B"/>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11</a:t>
            </a:r>
            <a:endParaRPr lang="en-GB" sz="1200" b="1" dirty="0">
              <a:solidFill>
                <a:schemeClr val="bg1"/>
              </a:solidFill>
              <a:latin typeface="Arial" panose="020B0604020202020204" pitchFamily="34" charset="0"/>
              <a:cs typeface="Arial" panose="020B0604020202020204" pitchFamily="34" charset="0"/>
            </a:endParaRPr>
          </a:p>
        </p:txBody>
      </p:sp>
      <p:sp>
        <p:nvSpPr>
          <p:cNvPr id="19" name="Round Same Side Corner Rectangle 18">
            <a:hlinkClick r:id="rId11" action="ppaction://hlinksldjump"/>
          </p:cNvPr>
          <p:cNvSpPr/>
          <p:nvPr userDrawn="1"/>
        </p:nvSpPr>
        <p:spPr>
          <a:xfrm>
            <a:off x="3973372" y="620688"/>
            <a:ext cx="261158" cy="357190"/>
          </a:xfrm>
          <a:prstGeom prst="round2SameRect">
            <a:avLst/>
          </a:prstGeom>
          <a:gradFill>
            <a:gsLst>
              <a:gs pos="0">
                <a:srgbClr val="C00000"/>
              </a:gs>
              <a:gs pos="50000">
                <a:srgbClr val="DE0000"/>
              </a:gs>
              <a:gs pos="70000">
                <a:srgbClr val="FF0000"/>
              </a:gs>
              <a:gs pos="100000">
                <a:srgbClr val="FF8B8B"/>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13</a:t>
            </a:r>
            <a:endParaRPr lang="en-GB" sz="1200" b="1" dirty="0">
              <a:solidFill>
                <a:schemeClr val="bg1"/>
              </a:solidFill>
              <a:latin typeface="Arial" panose="020B0604020202020204" pitchFamily="34" charset="0"/>
              <a:cs typeface="Arial" panose="020B0604020202020204" pitchFamily="34" charset="0"/>
            </a:endParaRPr>
          </a:p>
        </p:txBody>
      </p:sp>
      <p:sp>
        <p:nvSpPr>
          <p:cNvPr id="20" name="Round Same Side Corner Rectangle 19">
            <a:hlinkClick r:id="rId12" action="ppaction://hlinksldjump"/>
          </p:cNvPr>
          <p:cNvSpPr/>
          <p:nvPr userDrawn="1"/>
        </p:nvSpPr>
        <p:spPr>
          <a:xfrm>
            <a:off x="4605682" y="620688"/>
            <a:ext cx="261158" cy="357190"/>
          </a:xfrm>
          <a:prstGeom prst="round2SameRect">
            <a:avLst/>
          </a:prstGeom>
          <a:gradFill>
            <a:gsLst>
              <a:gs pos="0">
                <a:srgbClr val="C00000"/>
              </a:gs>
              <a:gs pos="50000">
                <a:srgbClr val="DE0000"/>
              </a:gs>
              <a:gs pos="70000">
                <a:srgbClr val="FF0000"/>
              </a:gs>
              <a:gs pos="100000">
                <a:srgbClr val="FF8B8B"/>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15</a:t>
            </a:r>
            <a:endParaRPr lang="en-GB" sz="1200" b="1" dirty="0">
              <a:solidFill>
                <a:schemeClr val="bg1"/>
              </a:solidFill>
              <a:latin typeface="Arial" panose="020B0604020202020204" pitchFamily="34" charset="0"/>
              <a:cs typeface="Arial" panose="020B0604020202020204" pitchFamily="34" charset="0"/>
            </a:endParaRPr>
          </a:p>
        </p:txBody>
      </p:sp>
      <p:sp>
        <p:nvSpPr>
          <p:cNvPr id="21" name="Round Same Side Corner Rectangle 20">
            <a:hlinkClick r:id="rId2" action="ppaction://hlinksldjump"/>
          </p:cNvPr>
          <p:cNvSpPr/>
          <p:nvPr userDrawn="1"/>
        </p:nvSpPr>
        <p:spPr>
          <a:xfrm>
            <a:off x="5237992" y="623538"/>
            <a:ext cx="26115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17</a:t>
            </a:r>
            <a:endParaRPr lang="en-GB" sz="1200" b="1" dirty="0">
              <a:latin typeface="Arial" panose="020B0604020202020204" pitchFamily="34" charset="0"/>
              <a:cs typeface="Arial" panose="020B0604020202020204" pitchFamily="34" charset="0"/>
            </a:endParaRPr>
          </a:p>
        </p:txBody>
      </p:sp>
      <p:sp>
        <p:nvSpPr>
          <p:cNvPr id="22" name="Round Same Side Corner Rectangle 21">
            <a:hlinkClick r:id="rId13" action="ppaction://hlinksldjump"/>
          </p:cNvPr>
          <p:cNvSpPr/>
          <p:nvPr userDrawn="1"/>
        </p:nvSpPr>
        <p:spPr>
          <a:xfrm>
            <a:off x="2708752" y="620688"/>
            <a:ext cx="26115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a:t>
            </a:r>
            <a:endParaRPr lang="en-GB" sz="1200" b="1" dirty="0">
              <a:latin typeface="Arial" panose="020B0604020202020204" pitchFamily="34" charset="0"/>
              <a:cs typeface="Arial" panose="020B0604020202020204" pitchFamily="34" charset="0"/>
            </a:endParaRPr>
          </a:p>
        </p:txBody>
      </p:sp>
      <p:sp>
        <p:nvSpPr>
          <p:cNvPr id="23" name="Round Same Side Corner Rectangle 22">
            <a:hlinkClick r:id="rId10" action="ppaction://hlinksldjump"/>
          </p:cNvPr>
          <p:cNvSpPr/>
          <p:nvPr userDrawn="1"/>
        </p:nvSpPr>
        <p:spPr>
          <a:xfrm>
            <a:off x="3024907" y="620688"/>
            <a:ext cx="26115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10</a:t>
            </a:r>
            <a:endParaRPr lang="en-GB" sz="1200" b="1" dirty="0">
              <a:latin typeface="Arial" panose="020B0604020202020204" pitchFamily="34" charset="0"/>
              <a:cs typeface="Arial" panose="020B0604020202020204" pitchFamily="34" charset="0"/>
            </a:endParaRPr>
          </a:p>
        </p:txBody>
      </p:sp>
      <p:sp>
        <p:nvSpPr>
          <p:cNvPr id="24" name="Round Same Side Corner Rectangle 23">
            <a:hlinkClick r:id="rId11" action="ppaction://hlinksldjump"/>
          </p:cNvPr>
          <p:cNvSpPr/>
          <p:nvPr userDrawn="1"/>
        </p:nvSpPr>
        <p:spPr>
          <a:xfrm>
            <a:off x="3657217" y="620688"/>
            <a:ext cx="26115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12</a:t>
            </a:r>
            <a:endParaRPr lang="en-GB" sz="1200" b="1" dirty="0">
              <a:latin typeface="Arial" panose="020B0604020202020204" pitchFamily="34" charset="0"/>
              <a:cs typeface="Arial" panose="020B0604020202020204" pitchFamily="34" charset="0"/>
            </a:endParaRPr>
          </a:p>
        </p:txBody>
      </p:sp>
      <p:sp>
        <p:nvSpPr>
          <p:cNvPr id="25" name="Round Same Side Corner Rectangle 24">
            <a:hlinkClick r:id="rId11" action="ppaction://hlinksldjump"/>
          </p:cNvPr>
          <p:cNvSpPr/>
          <p:nvPr userDrawn="1"/>
        </p:nvSpPr>
        <p:spPr>
          <a:xfrm>
            <a:off x="4289527" y="623538"/>
            <a:ext cx="261158" cy="357190"/>
          </a:xfrm>
          <a:prstGeom prst="round2SameRect">
            <a:avLst/>
          </a:prstGeom>
          <a:gradFill>
            <a:gsLst>
              <a:gs pos="0">
                <a:srgbClr val="002060"/>
              </a:gs>
              <a:gs pos="50000">
                <a:srgbClr val="0070C0"/>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14</a:t>
            </a:r>
            <a:endParaRPr lang="en-GB" sz="1200" b="1" dirty="0">
              <a:solidFill>
                <a:schemeClr val="bg1"/>
              </a:solidFill>
              <a:latin typeface="Arial" panose="020B0604020202020204" pitchFamily="34" charset="0"/>
              <a:cs typeface="Arial" panose="020B0604020202020204" pitchFamily="34" charset="0"/>
            </a:endParaRPr>
          </a:p>
        </p:txBody>
      </p:sp>
      <p:sp>
        <p:nvSpPr>
          <p:cNvPr id="26" name="Round Same Side Corner Rectangle 25">
            <a:hlinkClick r:id="rId14" action="ppaction://hlinksldjump"/>
          </p:cNvPr>
          <p:cNvSpPr/>
          <p:nvPr userDrawn="1"/>
        </p:nvSpPr>
        <p:spPr>
          <a:xfrm>
            <a:off x="4921837" y="620688"/>
            <a:ext cx="26115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16</a:t>
            </a:r>
            <a:endParaRPr lang="en-GB" sz="1200" b="1" dirty="0">
              <a:latin typeface="Arial" panose="020B0604020202020204" pitchFamily="34" charset="0"/>
              <a:cs typeface="Arial" panose="020B0604020202020204" pitchFamily="34" charset="0"/>
            </a:endParaRPr>
          </a:p>
        </p:txBody>
      </p:sp>
      <p:sp>
        <p:nvSpPr>
          <p:cNvPr id="27" name="Round Same Side Corner Rectangle 26">
            <a:hlinkClick r:id="rId15" action="ppaction://hlinksldjump"/>
          </p:cNvPr>
          <p:cNvSpPr/>
          <p:nvPr userDrawn="1"/>
        </p:nvSpPr>
        <p:spPr>
          <a:xfrm>
            <a:off x="5554147" y="620688"/>
            <a:ext cx="26115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18</a:t>
            </a:r>
            <a:endParaRPr lang="en-GB" sz="1200" b="1" dirty="0">
              <a:latin typeface="Arial" panose="020B0604020202020204" pitchFamily="34" charset="0"/>
              <a:cs typeface="Arial" panose="020B0604020202020204" pitchFamily="34" charset="0"/>
            </a:endParaRPr>
          </a:p>
        </p:txBody>
      </p:sp>
      <p:sp>
        <p:nvSpPr>
          <p:cNvPr id="28" name="Round Same Side Corner Rectangle 27">
            <a:hlinkClick r:id="rId15" action="ppaction://hlinksldjump"/>
          </p:cNvPr>
          <p:cNvSpPr/>
          <p:nvPr userDrawn="1"/>
        </p:nvSpPr>
        <p:spPr>
          <a:xfrm>
            <a:off x="5870302" y="620688"/>
            <a:ext cx="261158" cy="357190"/>
          </a:xfrm>
          <a:prstGeom prst="round2SameRect">
            <a:avLst/>
          </a:prstGeom>
          <a:gradFill>
            <a:gsLst>
              <a:gs pos="0">
                <a:srgbClr val="C00000"/>
              </a:gs>
              <a:gs pos="50000">
                <a:srgbClr val="DE0000"/>
              </a:gs>
              <a:gs pos="70000">
                <a:srgbClr val="FF0000"/>
              </a:gs>
              <a:gs pos="100000">
                <a:srgbClr val="FF8B8B"/>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19</a:t>
            </a:r>
            <a:endParaRPr lang="en-GB" sz="1200" b="1" dirty="0">
              <a:solidFill>
                <a:schemeClr val="bg1"/>
              </a:solidFill>
              <a:latin typeface="Arial" panose="020B0604020202020204" pitchFamily="34" charset="0"/>
              <a:cs typeface="Arial" panose="020B0604020202020204" pitchFamily="34" charset="0"/>
            </a:endParaRPr>
          </a:p>
        </p:txBody>
      </p:sp>
      <p:sp>
        <p:nvSpPr>
          <p:cNvPr id="29" name="Round Same Side Corner Rectangle 28">
            <a:hlinkClick r:id="rId15" action="ppaction://hlinksldjump"/>
          </p:cNvPr>
          <p:cNvSpPr/>
          <p:nvPr userDrawn="1"/>
        </p:nvSpPr>
        <p:spPr>
          <a:xfrm>
            <a:off x="6186457" y="623538"/>
            <a:ext cx="261158" cy="357190"/>
          </a:xfrm>
          <a:prstGeom prst="round2SameRect">
            <a:avLst/>
          </a:prstGeom>
          <a:gradFill>
            <a:gsLst>
              <a:gs pos="0">
                <a:srgbClr val="002060"/>
              </a:gs>
              <a:gs pos="50000">
                <a:srgbClr val="0070C0"/>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20</a:t>
            </a:r>
            <a:endParaRPr lang="en-GB" sz="1200" b="1" dirty="0">
              <a:solidFill>
                <a:schemeClr val="bg1"/>
              </a:solidFill>
              <a:latin typeface="Arial" panose="020B0604020202020204" pitchFamily="34" charset="0"/>
              <a:cs typeface="Arial" panose="020B0604020202020204" pitchFamily="34" charset="0"/>
            </a:endParaRPr>
          </a:p>
        </p:txBody>
      </p:sp>
      <p:sp>
        <p:nvSpPr>
          <p:cNvPr id="30" name="Round Same Side Corner Rectangle 29">
            <a:hlinkClick r:id="rId16" action="ppaction://hlinksldjump"/>
          </p:cNvPr>
          <p:cNvSpPr/>
          <p:nvPr userDrawn="1"/>
        </p:nvSpPr>
        <p:spPr>
          <a:xfrm>
            <a:off x="6502612" y="620688"/>
            <a:ext cx="26115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21</a:t>
            </a:r>
            <a:endParaRPr lang="en-GB" sz="1200" b="1" dirty="0">
              <a:latin typeface="Arial" panose="020B0604020202020204" pitchFamily="34" charset="0"/>
              <a:cs typeface="Arial" panose="020B0604020202020204" pitchFamily="34" charset="0"/>
            </a:endParaRPr>
          </a:p>
        </p:txBody>
      </p:sp>
      <p:sp>
        <p:nvSpPr>
          <p:cNvPr id="31" name="Round Same Side Corner Rectangle 30">
            <a:hlinkClick r:id="rId16" action="ppaction://hlinksldjump"/>
          </p:cNvPr>
          <p:cNvSpPr/>
          <p:nvPr userDrawn="1"/>
        </p:nvSpPr>
        <p:spPr>
          <a:xfrm>
            <a:off x="6818767" y="620688"/>
            <a:ext cx="261158" cy="357190"/>
          </a:xfrm>
          <a:prstGeom prst="round2SameRect">
            <a:avLst/>
          </a:prstGeom>
          <a:gradFill>
            <a:gsLst>
              <a:gs pos="0">
                <a:srgbClr val="002060"/>
              </a:gs>
              <a:gs pos="50000">
                <a:srgbClr val="0070C0"/>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22</a:t>
            </a:r>
            <a:endParaRPr lang="en-GB" sz="1200" b="1" dirty="0">
              <a:solidFill>
                <a:schemeClr val="bg1"/>
              </a:solidFill>
              <a:latin typeface="Arial" panose="020B0604020202020204" pitchFamily="34" charset="0"/>
              <a:cs typeface="Arial" panose="020B0604020202020204" pitchFamily="34" charset="0"/>
            </a:endParaRPr>
          </a:p>
        </p:txBody>
      </p:sp>
      <p:sp>
        <p:nvSpPr>
          <p:cNvPr id="32" name="Round Same Side Corner Rectangle 31">
            <a:hlinkClick r:id="rId17" action="ppaction://hlinksldjump"/>
          </p:cNvPr>
          <p:cNvSpPr/>
          <p:nvPr userDrawn="1"/>
        </p:nvSpPr>
        <p:spPr>
          <a:xfrm>
            <a:off x="7134922" y="620688"/>
            <a:ext cx="26115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23</a:t>
            </a:r>
            <a:endParaRPr lang="en-GB" sz="1200" b="1" dirty="0">
              <a:latin typeface="Arial" panose="020B0604020202020204" pitchFamily="34" charset="0"/>
              <a:cs typeface="Arial" panose="020B0604020202020204" pitchFamily="34" charset="0"/>
            </a:endParaRPr>
          </a:p>
        </p:txBody>
      </p:sp>
      <p:sp>
        <p:nvSpPr>
          <p:cNvPr id="33" name="Round Same Side Corner Rectangle 32">
            <a:hlinkClick r:id="rId17" action="ppaction://hlinksldjump"/>
          </p:cNvPr>
          <p:cNvSpPr/>
          <p:nvPr userDrawn="1"/>
        </p:nvSpPr>
        <p:spPr>
          <a:xfrm>
            <a:off x="7451077" y="623538"/>
            <a:ext cx="261158" cy="357190"/>
          </a:xfrm>
          <a:prstGeom prst="round2SameRect">
            <a:avLst/>
          </a:prstGeom>
          <a:gradFill>
            <a:gsLst>
              <a:gs pos="0">
                <a:srgbClr val="002060"/>
              </a:gs>
              <a:gs pos="50000">
                <a:srgbClr val="0070C0"/>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24</a:t>
            </a:r>
            <a:endParaRPr lang="en-GB" sz="1200" b="1" dirty="0">
              <a:solidFill>
                <a:schemeClr val="bg1"/>
              </a:solidFill>
              <a:latin typeface="Arial" panose="020B0604020202020204" pitchFamily="34" charset="0"/>
              <a:cs typeface="Arial" panose="020B0604020202020204" pitchFamily="34" charset="0"/>
            </a:endParaRPr>
          </a:p>
        </p:txBody>
      </p:sp>
      <p:sp>
        <p:nvSpPr>
          <p:cNvPr id="34" name="Round Same Side Corner Rectangle 33">
            <a:hlinkClick r:id="rId18" action="ppaction://hlinksldjump"/>
          </p:cNvPr>
          <p:cNvSpPr/>
          <p:nvPr userDrawn="1"/>
        </p:nvSpPr>
        <p:spPr>
          <a:xfrm>
            <a:off x="7767226" y="620688"/>
            <a:ext cx="261158" cy="357190"/>
          </a:xfrm>
          <a:prstGeom prst="round2SameRect">
            <a:avLst/>
          </a:prstGeom>
          <a:gradFill>
            <a:gsLst>
              <a:gs pos="0">
                <a:srgbClr val="C00000"/>
              </a:gs>
              <a:gs pos="50000">
                <a:srgbClr val="DE0000"/>
              </a:gs>
              <a:gs pos="70000">
                <a:srgbClr val="FF0000"/>
              </a:gs>
              <a:gs pos="100000">
                <a:srgbClr val="FF8B8B"/>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25</a:t>
            </a:r>
            <a:endParaRPr lang="en-GB" sz="1200" b="1" dirty="0">
              <a:solidFill>
                <a:schemeClr val="bg1"/>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rId2" action="ppaction://hlinksldjump"/>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rId2" action="ppaction://hlinksldjump"/>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3"/>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8"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2" r:id="rId5"/>
    <p:sldLayoutId id="2147483713" r:id="rId6"/>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hyperlink" Target="http://www.preventice.com/products/bodyguardian/" TargetMode="External"/><Relationship Id="rId13" Type="http://schemas.openxmlformats.org/officeDocument/2006/relationships/hyperlink" Target="http://postscapes.com/home-wireless-sensor-systems" TargetMode="External"/><Relationship Id="rId18" Type="http://schemas.openxmlformats.org/officeDocument/2006/relationships/image" Target="../media/image7.jpeg"/><Relationship Id="rId3" Type="http://schemas.openxmlformats.org/officeDocument/2006/relationships/hyperlink" Target="http://mimobaby.com/" TargetMode="External"/><Relationship Id="rId21" Type="http://schemas.openxmlformats.org/officeDocument/2006/relationships/image" Target="../media/image10.jpeg"/><Relationship Id="rId7" Type="http://schemas.openxmlformats.org/officeDocument/2006/relationships/hyperlink" Target="http://beclose.com/beclosesystem.aspx" TargetMode="External"/><Relationship Id="rId12" Type="http://schemas.openxmlformats.org/officeDocument/2006/relationships/hyperlink" Target="http://postscapes.com/wifi-lights" TargetMode="External"/><Relationship Id="rId17" Type="http://schemas.openxmlformats.org/officeDocument/2006/relationships/image" Target="../media/image6.jpeg"/><Relationship Id="rId2" Type="http://schemas.openxmlformats.org/officeDocument/2006/relationships/notesSlide" Target="../notesSlides/notesSlide13.xml"/><Relationship Id="rId16" Type="http://schemas.openxmlformats.org/officeDocument/2006/relationships/image" Target="../media/image5.png"/><Relationship Id="rId20" Type="http://schemas.openxmlformats.org/officeDocument/2006/relationships/image" Target="../media/image9.jpeg"/><Relationship Id="rId1" Type="http://schemas.openxmlformats.org/officeDocument/2006/relationships/slideLayout" Target="../slideLayouts/slideLayout4.xml"/><Relationship Id="rId6" Type="http://schemas.openxmlformats.org/officeDocument/2006/relationships/hyperlink" Target="http://proteusdigitalhealth.com/proteus-digital-health-announces-fda-clearance-of-ingestible-sensor/" TargetMode="External"/><Relationship Id="rId11" Type="http://schemas.openxmlformats.org/officeDocument/2006/relationships/hyperlink" Target="http://postscapes.com/wireless-key-locators" TargetMode="External"/><Relationship Id="rId5" Type="http://schemas.openxmlformats.org/officeDocument/2006/relationships/hyperlink" Target="https://www.alohar.com/developer/learnmore.html" TargetMode="External"/><Relationship Id="rId15" Type="http://schemas.openxmlformats.org/officeDocument/2006/relationships/image" Target="../media/image4.png"/><Relationship Id="rId10" Type="http://schemas.openxmlformats.org/officeDocument/2006/relationships/hyperlink" Target="http://postscapes.com/smart-outlets" TargetMode="External"/><Relationship Id="rId19" Type="http://schemas.openxmlformats.org/officeDocument/2006/relationships/image" Target="../media/image8.jpeg"/><Relationship Id="rId4" Type="http://schemas.openxmlformats.org/officeDocument/2006/relationships/hyperlink" Target="http://www.vitality.net/glowcaps.html" TargetMode="External"/><Relationship Id="rId9" Type="http://schemas.openxmlformats.org/officeDocument/2006/relationships/hyperlink" Target="http://www.nest.com/" TargetMode="External"/><Relationship Id="rId14" Type="http://schemas.openxmlformats.org/officeDocument/2006/relationships/hyperlink" Target="http://postscapes.com/wireless-plant-sensors"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www.aircasting.org/" TargetMode="External"/><Relationship Id="rId13" Type="http://schemas.openxmlformats.org/officeDocument/2006/relationships/hyperlink" Target="http://sightmachine.com/" TargetMode="External"/><Relationship Id="rId18" Type="http://schemas.openxmlformats.org/officeDocument/2006/relationships/hyperlink" Target="http://lovebumbl.es/" TargetMode="External"/><Relationship Id="rId3" Type="http://schemas.openxmlformats.org/officeDocument/2006/relationships/hyperlink" Target="http://www.bigbelly.com/solutions/stations/smartbelly/" TargetMode="External"/><Relationship Id="rId21" Type="http://schemas.openxmlformats.org/officeDocument/2006/relationships/image" Target="../media/image5.png"/><Relationship Id="rId7" Type="http://schemas.openxmlformats.org/officeDocument/2006/relationships/hyperlink" Target="https://www.echelon.com/applications/street-lighting/" TargetMode="External"/><Relationship Id="rId12" Type="http://schemas.openxmlformats.org/officeDocument/2006/relationships/hyperlink" Target="http://engaugeinc.net/" TargetMode="External"/><Relationship Id="rId17" Type="http://schemas.openxmlformats.org/officeDocument/2006/relationships/hyperlink" Target="http://www.bgs.ac.uk/research/tomography/alarms.html" TargetMode="External"/><Relationship Id="rId25" Type="http://schemas.openxmlformats.org/officeDocument/2006/relationships/image" Target="../media/image14.jpeg"/><Relationship Id="rId2" Type="http://schemas.openxmlformats.org/officeDocument/2006/relationships/notesSlide" Target="../notesSlides/notesSlide14.xml"/><Relationship Id="rId16" Type="http://schemas.openxmlformats.org/officeDocument/2006/relationships/hyperlink" Target="http://home.groundlab.cc/lioncollars.html" TargetMode="External"/><Relationship Id="rId20" Type="http://schemas.openxmlformats.org/officeDocument/2006/relationships/image" Target="../media/image4.png"/><Relationship Id="rId1" Type="http://schemas.openxmlformats.org/officeDocument/2006/relationships/slideLayout" Target="../slideLayouts/slideLayout4.xml"/><Relationship Id="rId6" Type="http://schemas.openxmlformats.org/officeDocument/2006/relationships/hyperlink" Target="http://www.awesense.com/products/" TargetMode="External"/><Relationship Id="rId11" Type="http://schemas.openxmlformats.org/officeDocument/2006/relationships/hyperlink" Target="http://www.onfarmsystems.com/" TargetMode="External"/><Relationship Id="rId24" Type="http://schemas.openxmlformats.org/officeDocument/2006/relationships/image" Target="../media/image13.jpeg"/><Relationship Id="rId5" Type="http://schemas.openxmlformats.org/officeDocument/2006/relationships/hyperlink" Target="http://dontflush.me/about" TargetMode="External"/><Relationship Id="rId15" Type="http://schemas.openxmlformats.org/officeDocument/2006/relationships/hyperlink" Target="http://float.berkeley.edu/" TargetMode="External"/><Relationship Id="rId23" Type="http://schemas.openxmlformats.org/officeDocument/2006/relationships/image" Target="../media/image12.jpeg"/><Relationship Id="rId10" Type="http://schemas.openxmlformats.org/officeDocument/2006/relationships/hyperlink" Target="http://www.smart-structures-inc.com/technology/EDC-embedded-data-collector/" TargetMode="External"/><Relationship Id="rId19" Type="http://schemas.openxmlformats.org/officeDocument/2006/relationships/hyperlink" Target="http://postscapes.com/wireless-tree-tracking-invisible-traccky" TargetMode="External"/><Relationship Id="rId4" Type="http://schemas.openxmlformats.org/officeDocument/2006/relationships/hyperlink" Target="http://www.streetline.com/parksight/" TargetMode="External"/><Relationship Id="rId9" Type="http://schemas.openxmlformats.org/officeDocument/2006/relationships/hyperlink" Target="http://postscapes.com/in-store-analytics" TargetMode="External"/><Relationship Id="rId14" Type="http://schemas.openxmlformats.org/officeDocument/2006/relationships/hyperlink" Target="http://airqualityegg.com/" TargetMode="External"/><Relationship Id="rId22"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7.jpe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hyperlink" Target="http://www.cisco.com/c/dam/en_us/about/ac79/docs/innov/IoT_IBSG_0411FINAL.pdf"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4.xml"/><Relationship Id="rId7" Type="http://schemas.openxmlformats.org/officeDocument/2006/relationships/image" Target="../media/image21.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0.jpeg"/><Relationship Id="rId5" Type="http://schemas.openxmlformats.org/officeDocument/2006/relationships/image" Target="../media/image19.gif"/><Relationship Id="rId4" Type="http://schemas.openxmlformats.org/officeDocument/2006/relationships/notesSlide" Target="../notesSlides/notesSlide27.xml"/><Relationship Id="rId9" Type="http://schemas.openxmlformats.org/officeDocument/2006/relationships/hyperlink" Target="Chapter%2006/Weather%20station%20sensors.mp4" TargetMode="Externa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hyperlink" Target="Chapter%2006/Optical%20Heart%20Rate%20Monitors%20Explained.mp4" TargetMode="Externa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hyperlink" Target="Chapter%2006/Water%20Quality%20Sensors.mp4" TargetMode="External"/><Relationship Id="rId3" Type="http://schemas.openxmlformats.org/officeDocument/2006/relationships/slideLayout" Target="../slideLayouts/slideLayout4.xml"/><Relationship Id="rId7" Type="http://schemas.openxmlformats.org/officeDocument/2006/relationships/image" Target="../media/image27.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hyperlink" Target="Unit%2017%20-%20Internet%20of%20Everything%20-%20Assignment%20Checklist.docx" TargetMode="External"/><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hyperlink" Target="Unit%2017%20-%20Internet%20of%20Everything%20-%20Assignment%20Checklist.docx" TargetMode="External"/><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322220"/>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17.1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Understand what is meant by the Internet of Everything (IoE)</a:t>
            </a:r>
            <a:endParaRPr lang="en-GB" sz="32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1547664" y="332656"/>
            <a:ext cx="7056784" cy="1569660"/>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200" b="1" dirty="0" smtClean="0"/>
              <a:t>Unit </a:t>
            </a:r>
            <a:r>
              <a:rPr lang="en-GB" sz="3200" b="1" dirty="0" smtClean="0"/>
              <a:t>17 </a:t>
            </a:r>
            <a:r>
              <a:rPr lang="en-GB" sz="3200" b="1" dirty="0"/>
              <a:t>– </a:t>
            </a:r>
            <a:r>
              <a:rPr lang="en-GB" sz="3200" b="1" dirty="0" smtClean="0"/>
              <a:t>The Internet of Everything </a:t>
            </a:r>
            <a:endParaRPr lang="en-GB" sz="3200" b="1" dirty="0" smtClean="0"/>
          </a:p>
          <a:p>
            <a:pPr algn="r"/>
            <a:r>
              <a:rPr lang="en-GB" sz="3200" b="1" smtClean="0">
                <a:solidFill>
                  <a:schemeClr val="tx1">
                    <a:lumMod val="50000"/>
                    <a:lumOff val="50000"/>
                  </a:schemeClr>
                </a:solidFill>
              </a:rPr>
              <a:t>2016 Specification</a:t>
            </a:r>
            <a:endParaRPr lang="en-GB" sz="3600" b="1" dirty="0">
              <a:solidFill>
                <a:schemeClr val="tx1">
                  <a:lumMod val="50000"/>
                  <a:lumOff val="50000"/>
                </a:schemeClr>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2060847"/>
            <a:ext cx="8496944" cy="2868673"/>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507662"/>
          </a:xfrm>
          <a:prstGeom prst="rect">
            <a:avLst/>
          </a:prstGeom>
        </p:spPr>
        <p:txBody>
          <a:bodyPr wrap="square">
            <a:spAutoFit/>
          </a:bodyPr>
          <a:lstStyle/>
          <a:p>
            <a:pPr>
              <a:buClr>
                <a:srgbClr val="00B050"/>
              </a:buClr>
            </a:pPr>
            <a:r>
              <a:rPr lang="en-US" sz="1530" b="1" dirty="0">
                <a:latin typeface="Arial" panose="020B0604020202020204" pitchFamily="34" charset="0"/>
                <a:cs typeface="Arial" panose="020B0604020202020204" pitchFamily="34" charset="0"/>
              </a:rPr>
              <a:t>What is The Internet?</a:t>
            </a:r>
          </a:p>
          <a:p>
            <a:pPr marL="342900" indent="-342900">
              <a:buClr>
                <a:srgbClr val="00B050"/>
              </a:buClr>
              <a:buFont typeface="Wingdings 3" panose="05040102010807070707" pitchFamily="18" charset="2"/>
              <a:buChar char=""/>
            </a:pPr>
            <a:r>
              <a:rPr lang="en-US" sz="1530" dirty="0">
                <a:latin typeface="Arial" panose="020B0604020202020204" pitchFamily="34" charset="0"/>
                <a:cs typeface="Arial" panose="020B0604020202020204" pitchFamily="34" charset="0"/>
              </a:rPr>
              <a:t>The Internet is a massive network of networks, a networking infrastructure. It connects millions of computers together globally, forming a network in which any computer can communicate with any other computer as long as they are both connected to the Internet. Information that travels over the Internet does so via a variety of languages known as protocols</a:t>
            </a:r>
            <a:r>
              <a:rPr lang="en-US" sz="1530" dirty="0" smtClean="0">
                <a:latin typeface="Arial" panose="020B0604020202020204" pitchFamily="34" charset="0"/>
                <a:cs typeface="Arial" panose="020B0604020202020204" pitchFamily="34" charset="0"/>
              </a:rPr>
              <a:t>.</a:t>
            </a:r>
          </a:p>
          <a:p>
            <a:pPr marL="342900" indent="-342900">
              <a:buClr>
                <a:srgbClr val="00B050"/>
              </a:buClr>
              <a:buFont typeface="Wingdings 3" panose="05040102010807070707" pitchFamily="18" charset="2"/>
              <a:buChar char=""/>
            </a:pPr>
            <a:r>
              <a:rPr lang="en-US" sz="1530" dirty="0" smtClean="0">
                <a:latin typeface="Arial" panose="020B0604020202020204" pitchFamily="34" charset="0"/>
                <a:cs typeface="Arial" panose="020B0604020202020204" pitchFamily="34" charset="0"/>
              </a:rPr>
              <a:t>Examples of things that are the Internet and not Web include </a:t>
            </a:r>
            <a:r>
              <a:rPr lang="en-US" sz="1530" dirty="0" err="1" smtClean="0">
                <a:latin typeface="Arial" panose="020B0604020202020204" pitchFamily="34" charset="0"/>
                <a:cs typeface="Arial" panose="020B0604020202020204" pitchFamily="34" charset="0"/>
              </a:rPr>
              <a:t>Eftpos</a:t>
            </a:r>
            <a:r>
              <a:rPr lang="en-US" sz="1530" dirty="0" smtClean="0">
                <a:latin typeface="Arial" panose="020B0604020202020204" pitchFamily="34" charset="0"/>
                <a:cs typeface="Arial" panose="020B0604020202020204" pitchFamily="34" charset="0"/>
              </a:rPr>
              <a:t>, Direct Order purchasing, Blogs, Video Conferencing, Instant Messaging, Extranets, Banking, Email, Share trading etc. Things that do not start with WWW.</a:t>
            </a:r>
            <a:endParaRPr lang="en-US" sz="1530" dirty="0">
              <a:latin typeface="Arial" panose="020B0604020202020204" pitchFamily="34" charset="0"/>
              <a:cs typeface="Arial" panose="020B0604020202020204" pitchFamily="34" charset="0"/>
            </a:endParaRPr>
          </a:p>
          <a:p>
            <a:pPr>
              <a:buClr>
                <a:srgbClr val="00B050"/>
              </a:buClr>
            </a:pPr>
            <a:r>
              <a:rPr lang="en-US" sz="1530" b="1" dirty="0">
                <a:latin typeface="Arial" panose="020B0604020202020204" pitchFamily="34" charset="0"/>
                <a:cs typeface="Arial" panose="020B0604020202020204" pitchFamily="34" charset="0"/>
              </a:rPr>
              <a:t>What is The Web (World Wide Web)?</a:t>
            </a:r>
          </a:p>
          <a:p>
            <a:pPr marL="342900" indent="-342900">
              <a:buClr>
                <a:srgbClr val="00B050"/>
              </a:buClr>
              <a:buFont typeface="Wingdings 3" panose="05040102010807070707" pitchFamily="18" charset="2"/>
              <a:buChar char=""/>
            </a:pPr>
            <a:r>
              <a:rPr lang="en-US" sz="1530" dirty="0">
                <a:latin typeface="Arial" panose="020B0604020202020204" pitchFamily="34" charset="0"/>
                <a:cs typeface="Arial" panose="020B0604020202020204" pitchFamily="34" charset="0"/>
              </a:rPr>
              <a:t>The World Wide </a:t>
            </a:r>
            <a:r>
              <a:rPr lang="en-US" sz="1530" dirty="0" smtClean="0">
                <a:latin typeface="Arial" panose="020B0604020202020204" pitchFamily="34" charset="0"/>
                <a:cs typeface="Arial" panose="020B0604020202020204" pitchFamily="34" charset="0"/>
              </a:rPr>
              <a:t>Web, </a:t>
            </a:r>
            <a:r>
              <a:rPr lang="en-US" sz="1530" dirty="0">
                <a:latin typeface="Arial" panose="020B0604020202020204" pitchFamily="34" charset="0"/>
                <a:cs typeface="Arial" panose="020B0604020202020204" pitchFamily="34" charset="0"/>
              </a:rPr>
              <a:t>is a way of accessing information over the medium of the Internet. It is an information-sharing model that is built on top of the Internet. The Web uses the HTTP protocol, only one of the languages spoken over the Internet, to transmit data. Web services, which use HTTP to allow applications to communicate in order to exchange business </a:t>
            </a:r>
            <a:r>
              <a:rPr lang="en-US" sz="1530" dirty="0" smtClean="0">
                <a:latin typeface="Arial" panose="020B0604020202020204" pitchFamily="34" charset="0"/>
                <a:cs typeface="Arial" panose="020B0604020202020204" pitchFamily="34" charset="0"/>
              </a:rPr>
              <a:t>logic. We </a:t>
            </a:r>
            <a:r>
              <a:rPr lang="en-US" sz="1530" dirty="0">
                <a:latin typeface="Arial" panose="020B0604020202020204" pitchFamily="34" charset="0"/>
                <a:cs typeface="Arial" panose="020B0604020202020204" pitchFamily="34" charset="0"/>
              </a:rPr>
              <a:t>use </a:t>
            </a:r>
            <a:r>
              <a:rPr lang="en-US" sz="1530" dirty="0" smtClean="0">
                <a:latin typeface="Arial" panose="020B0604020202020204" pitchFamily="34" charset="0"/>
                <a:cs typeface="Arial" panose="020B0604020202020204" pitchFamily="34" charset="0"/>
              </a:rPr>
              <a:t>the </a:t>
            </a:r>
            <a:r>
              <a:rPr lang="en-US" sz="1530" dirty="0">
                <a:latin typeface="Arial" panose="020B0604020202020204" pitchFamily="34" charset="0"/>
                <a:cs typeface="Arial" panose="020B0604020202020204" pitchFamily="34" charset="0"/>
              </a:rPr>
              <a:t>Web to share information. The Web also utilizes browsers, such as </a:t>
            </a:r>
            <a:r>
              <a:rPr lang="en-US" sz="1530" dirty="0" smtClean="0">
                <a:latin typeface="Arial" panose="020B0604020202020204" pitchFamily="34" charset="0"/>
                <a:cs typeface="Arial" panose="020B0604020202020204" pitchFamily="34" charset="0"/>
              </a:rPr>
              <a:t>IE, Chrome </a:t>
            </a:r>
            <a:r>
              <a:rPr lang="en-US" sz="1530" dirty="0">
                <a:latin typeface="Arial" panose="020B0604020202020204" pitchFamily="34" charset="0"/>
                <a:cs typeface="Arial" panose="020B0604020202020204" pitchFamily="34" charset="0"/>
              </a:rPr>
              <a:t>or Firefox, to access Web documents called Web pages that are linked to each other via hyperlinks. Web documents also contain graphics, sounds, text and video</a:t>
            </a:r>
            <a:r>
              <a:rPr lang="en-US" sz="1530" dirty="0" smtClean="0">
                <a:latin typeface="Arial" panose="020B0604020202020204" pitchFamily="34" charset="0"/>
                <a:cs typeface="Arial" panose="020B0604020202020204" pitchFamily="34" charset="0"/>
              </a:rPr>
              <a:t>.</a:t>
            </a:r>
          </a:p>
          <a:p>
            <a:pPr>
              <a:buClr>
                <a:srgbClr val="00B050"/>
              </a:buClr>
            </a:pPr>
            <a:r>
              <a:rPr lang="en-US" sz="1530" b="1" dirty="0" smtClean="0">
                <a:solidFill>
                  <a:srgbClr val="FF0000"/>
                </a:solidFill>
                <a:latin typeface="Arial" panose="020B0604020202020204" pitchFamily="34" charset="0"/>
                <a:cs typeface="Arial" panose="020B0604020202020204" pitchFamily="34" charset="0"/>
              </a:rPr>
              <a:t>P1.1 – Task 01 </a:t>
            </a:r>
            <a:r>
              <a:rPr lang="en-US" sz="1530" dirty="0" smtClean="0">
                <a:solidFill>
                  <a:srgbClr val="FF0000"/>
                </a:solidFill>
                <a:latin typeface="Arial" panose="020B0604020202020204" pitchFamily="34" charset="0"/>
                <a:cs typeface="Arial" panose="020B0604020202020204" pitchFamily="34" charset="0"/>
              </a:rPr>
              <a:t>– Define the Internet and the Web, showing explained diagrammatic examples of how they work.</a:t>
            </a:r>
            <a:endParaRPr lang="en-US" sz="1530" dirty="0">
              <a:solidFill>
                <a:srgbClr val="FF0000"/>
              </a:solidFill>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70266" y="72008"/>
            <a:ext cx="8859452" cy="548680"/>
          </a:xfrm>
        </p:spPr>
        <p:txBody>
          <a:bodyPr>
            <a:noAutofit/>
          </a:bodyPr>
          <a:lstStyle/>
          <a:p>
            <a:r>
              <a:rPr lang="en-GB" sz="3200" dirty="0" smtClean="0"/>
              <a:t>P1.1 – </a:t>
            </a:r>
            <a:r>
              <a:rPr lang="en-US" sz="3200" dirty="0" smtClean="0"/>
              <a:t>Things that make the Internet</a:t>
            </a:r>
            <a:endParaRPr lang="en-GB" sz="32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5398933"/>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478423"/>
          </a:xfrm>
          <a:prstGeom prst="rect">
            <a:avLst/>
          </a:prstGeom>
        </p:spPr>
        <p:txBody>
          <a:bodyPr wrap="square">
            <a:spAutoFit/>
          </a:bodyPr>
          <a:lstStyle/>
          <a:p>
            <a:pPr>
              <a:buClr>
                <a:srgbClr val="00B050"/>
              </a:buClr>
            </a:pPr>
            <a:r>
              <a:rPr lang="en-US" sz="1400" b="1" dirty="0">
                <a:latin typeface="Arial" panose="020B0604020202020204" pitchFamily="34" charset="0"/>
                <a:cs typeface="Arial" panose="020B0604020202020204" pitchFamily="34" charset="0"/>
              </a:rPr>
              <a:t>What is The Internet?</a:t>
            </a:r>
          </a:p>
          <a:p>
            <a:pPr marL="342900" indent="-342900">
              <a:buClr>
                <a:srgbClr val="00B050"/>
              </a:buClr>
              <a:buFont typeface="Wingdings 3" panose="05040102010807070707" pitchFamily="18" charset="2"/>
              <a:buChar char=""/>
            </a:pPr>
            <a:r>
              <a:rPr lang="en-US" sz="1400" dirty="0" smtClean="0">
                <a:latin typeface="Arial" panose="020B0604020202020204" pitchFamily="34" charset="0"/>
                <a:cs typeface="Arial" panose="020B0604020202020204" pitchFamily="34" charset="0"/>
              </a:rPr>
              <a:t>The Internet is seen as many different things to different people, as a utility, as a physical object, as a benefit, as a means to an end etc. But we all have an opinion of what it means to us. Examples include:</a:t>
            </a:r>
          </a:p>
          <a:p>
            <a:pPr marL="342900" indent="-342900">
              <a:buClr>
                <a:srgbClr val="00B050"/>
              </a:buClr>
              <a:buFont typeface="Wingdings 3" panose="05040102010807070707" pitchFamily="18" charset="2"/>
              <a:buChar char=""/>
            </a:pPr>
            <a:r>
              <a:rPr lang="en-US" sz="1400" b="1" dirty="0" smtClean="0">
                <a:latin typeface="Arial" panose="020B0604020202020204" pitchFamily="34" charset="0"/>
                <a:cs typeface="Arial" panose="020B0604020202020204" pitchFamily="34" charset="0"/>
              </a:rPr>
              <a:t>Physical objects</a:t>
            </a:r>
            <a:r>
              <a:rPr lang="en-US" sz="1400" dirty="0" smtClean="0">
                <a:latin typeface="Arial" panose="020B0604020202020204" pitchFamily="34" charset="0"/>
                <a:cs typeface="Arial" panose="020B0604020202020204" pitchFamily="34" charset="0"/>
              </a:rPr>
              <a:t> - To use </a:t>
            </a:r>
            <a:r>
              <a:rPr lang="en-US" sz="1400" dirty="0">
                <a:latin typeface="Arial" panose="020B0604020202020204" pitchFamily="34" charset="0"/>
                <a:cs typeface="Arial" panose="020B0604020202020204" pitchFamily="34" charset="0"/>
              </a:rPr>
              <a:t>the Internet we need several physical objects that have become more common today. We do not necessarily know how they work but that they work</a:t>
            </a:r>
            <a:r>
              <a:rPr lang="en-US" sz="1400" dirty="0" smtClean="0">
                <a:latin typeface="Arial" panose="020B0604020202020204" pitchFamily="34" charset="0"/>
                <a:cs typeface="Arial" panose="020B0604020202020204" pitchFamily="34" charset="0"/>
              </a:rPr>
              <a:t>. The standard one is the home computer, we connect it to the Internet by the wall of through the Wi-Fi router and use a browser and Internet connection. Or we use our tablet or phone on the Wi-Fi or with 3G or 4G, it picks up a signal, we physically interact with it.</a:t>
            </a:r>
            <a:endParaRPr lang="en-US" sz="14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400" dirty="0" smtClean="0">
                <a:latin typeface="Arial" panose="020B0604020202020204" pitchFamily="34" charset="0"/>
                <a:cs typeface="Arial" panose="020B0604020202020204" pitchFamily="34" charset="0"/>
              </a:rPr>
              <a:t>Beyond the home use, schools have it on tap using servers, companies use EPOS and EFTPOS and connected ordering systems that staff interact physically with, all connected using barcodes, scanners, etc. There is a wide range of physicality in using the Internet with a wide history of use and development. Just count the number of devices and mechanics you have at home to access the internet.</a:t>
            </a:r>
            <a:endParaRPr lang="en-US" sz="14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400" b="1" dirty="0" smtClean="0">
                <a:latin typeface="Arial" panose="020B0604020202020204" pitchFamily="34" charset="0"/>
                <a:cs typeface="Arial" panose="020B0604020202020204" pitchFamily="34" charset="0"/>
              </a:rPr>
              <a:t>Experiential interactions</a:t>
            </a:r>
            <a:r>
              <a:rPr lang="en-US" sz="1400" dirty="0" smtClean="0">
                <a:latin typeface="Arial" panose="020B0604020202020204" pitchFamily="34" charset="0"/>
                <a:cs typeface="Arial" panose="020B0604020202020204" pitchFamily="34" charset="0"/>
              </a:rPr>
              <a:t> – The Internet is not quite the same level of physical experience as actual shopping but it is becoming more of an interaction and routine than it once was. Now we have email confirmations we stop and read, order tracking when we buy something, history and recommendations when we use sites, we watch video reviews and read the customer reviews before purchasing, we track and store emails according to importance, we update our blogs or change the wikis we find when we disagree, we check social media more than we watch television, comment and chat, like and reply to the point where our online activity has become a major part of our day.</a:t>
            </a:r>
          </a:p>
        </p:txBody>
      </p:sp>
      <p:sp>
        <p:nvSpPr>
          <p:cNvPr id="8" name="Title 2"/>
          <p:cNvSpPr>
            <a:spLocks noGrp="1"/>
          </p:cNvSpPr>
          <p:nvPr>
            <p:ph type="title"/>
          </p:nvPr>
        </p:nvSpPr>
        <p:spPr>
          <a:xfrm>
            <a:off x="70266" y="72008"/>
            <a:ext cx="8859452" cy="548680"/>
          </a:xfrm>
        </p:spPr>
        <p:txBody>
          <a:bodyPr>
            <a:noAutofit/>
          </a:bodyPr>
          <a:lstStyle/>
          <a:p>
            <a:r>
              <a:rPr lang="en-GB" sz="2800" dirty="0" smtClean="0"/>
              <a:t>1.1 - </a:t>
            </a:r>
            <a:r>
              <a:rPr lang="en-US" sz="2800" dirty="0" smtClean="0"/>
              <a:t>Things</a:t>
            </a:r>
            <a:endParaRPr lang="en-GB" sz="28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291231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1730"/>
            <a:ext cx="6877074" cy="5041380"/>
          </a:xfrm>
          <a:prstGeom prst="rect">
            <a:avLst/>
          </a:prstGeom>
        </p:spPr>
        <p:txBody>
          <a:bodyPr wrap="square">
            <a:spAutoFit/>
          </a:bodyPr>
          <a:lstStyle/>
          <a:p>
            <a:pPr marL="293688" indent="-293688">
              <a:buClr>
                <a:srgbClr val="00B050"/>
              </a:buClr>
              <a:buFont typeface="Wingdings 3" panose="05040102010807070707" pitchFamily="18" charset="2"/>
              <a:buChar char=""/>
            </a:pPr>
            <a:r>
              <a:rPr lang="en-US" sz="1340" b="1" dirty="0" smtClean="0">
                <a:latin typeface="Arial" panose="020B0604020202020204" pitchFamily="34" charset="0"/>
                <a:cs typeface="Arial" panose="020B0604020202020204" pitchFamily="34" charset="0"/>
              </a:rPr>
              <a:t>Aids </a:t>
            </a:r>
            <a:r>
              <a:rPr lang="en-US" sz="1340" b="1" dirty="0">
                <a:latin typeface="Arial" panose="020B0604020202020204" pitchFamily="34" charset="0"/>
                <a:cs typeface="Arial" panose="020B0604020202020204" pitchFamily="34" charset="0"/>
              </a:rPr>
              <a:t>to </a:t>
            </a:r>
            <a:r>
              <a:rPr lang="en-US" sz="1340" b="1" dirty="0" smtClean="0">
                <a:latin typeface="Arial" panose="020B0604020202020204" pitchFamily="34" charset="0"/>
                <a:cs typeface="Arial" panose="020B0604020202020204" pitchFamily="34" charset="0"/>
              </a:rPr>
              <a:t>people</a:t>
            </a:r>
            <a:r>
              <a:rPr lang="en-US" sz="1340" dirty="0" smtClean="0">
                <a:latin typeface="Arial" panose="020B0604020202020204" pitchFamily="34" charset="0"/>
                <a:cs typeface="Arial" panose="020B0604020202020204" pitchFamily="34" charset="0"/>
              </a:rPr>
              <a:t> – The Internet can be seen as a tool to people who do not have the time, patience, or availability to use a physical means of doing something. Like in the wilds of the countryside, have the shopping delivered, nowhere near a big store order it online, need to transfer money from your bank to another, phone calls are difficult and costly, online is more convenient and has no waiting time. When we need to research, the Internet is now the first place most people start at, when we need to communicate, against the internet has become the most common media to begin with.</a:t>
            </a:r>
            <a:endParaRPr lang="en-US" sz="1340" dirty="0">
              <a:latin typeface="Arial" panose="020B0604020202020204" pitchFamily="34" charset="0"/>
              <a:cs typeface="Arial" panose="020B0604020202020204" pitchFamily="34" charset="0"/>
            </a:endParaRPr>
          </a:p>
          <a:p>
            <a:pPr marL="293688" indent="-293688">
              <a:buClr>
                <a:srgbClr val="00B050"/>
              </a:buClr>
              <a:buFont typeface="Wingdings 3" panose="05040102010807070707" pitchFamily="18" charset="2"/>
              <a:buChar char=""/>
            </a:pPr>
            <a:r>
              <a:rPr lang="en-US" sz="1340" b="1" dirty="0" smtClean="0">
                <a:latin typeface="Arial" panose="020B0604020202020204" pitchFamily="34" charset="0"/>
                <a:cs typeface="Arial" panose="020B0604020202020204" pitchFamily="34" charset="0"/>
              </a:rPr>
              <a:t>Aids </a:t>
            </a:r>
            <a:r>
              <a:rPr lang="en-US" sz="1340" b="1" dirty="0">
                <a:latin typeface="Arial" panose="020B0604020202020204" pitchFamily="34" charset="0"/>
                <a:cs typeface="Arial" panose="020B0604020202020204" pitchFamily="34" charset="0"/>
              </a:rPr>
              <a:t>to </a:t>
            </a:r>
            <a:r>
              <a:rPr lang="en-US" sz="1340" b="1" dirty="0" smtClean="0">
                <a:latin typeface="Arial" panose="020B0604020202020204" pitchFamily="34" charset="0"/>
                <a:cs typeface="Arial" panose="020B0604020202020204" pitchFamily="34" charset="0"/>
              </a:rPr>
              <a:t>society/community</a:t>
            </a:r>
            <a:r>
              <a:rPr lang="en-US" sz="1340" dirty="0" smtClean="0">
                <a:latin typeface="Arial" panose="020B0604020202020204" pitchFamily="34" charset="0"/>
                <a:cs typeface="Arial" panose="020B0604020202020204" pitchFamily="34" charset="0"/>
              </a:rPr>
              <a:t> – Back in the days we had clubs you had to sign up to, with a pen and in person, not it is all online, council support, online, bank business, online, everything a company or business needs to do that involves external support or contact, they will probably do online. In terms of communities, support offline communities still involves online means, printing posters, setting notices for clients etc. And just as many online communities exist, game clubs or merely games, society social networking, business sites for complaining and comparing etc.</a:t>
            </a:r>
            <a:endParaRPr lang="en-US" sz="1340" dirty="0">
              <a:latin typeface="Arial" panose="020B0604020202020204" pitchFamily="34" charset="0"/>
              <a:cs typeface="Arial" panose="020B0604020202020204" pitchFamily="34" charset="0"/>
            </a:endParaRPr>
          </a:p>
          <a:p>
            <a:pPr marL="293688" indent="-293688">
              <a:buClr>
                <a:srgbClr val="00B050"/>
              </a:buClr>
              <a:buFont typeface="Wingdings 3" panose="05040102010807070707" pitchFamily="18" charset="2"/>
              <a:buChar char=""/>
            </a:pPr>
            <a:r>
              <a:rPr lang="en-US" sz="1340" b="1" dirty="0" smtClean="0">
                <a:latin typeface="Arial" panose="020B0604020202020204" pitchFamily="34" charset="0"/>
                <a:cs typeface="Arial" panose="020B0604020202020204" pitchFamily="34" charset="0"/>
              </a:rPr>
              <a:t>Machines</a:t>
            </a:r>
            <a:r>
              <a:rPr lang="en-US" sz="1340" dirty="0" smtClean="0">
                <a:latin typeface="Arial" panose="020B0604020202020204" pitchFamily="34" charset="0"/>
                <a:cs typeface="Arial" panose="020B0604020202020204" pitchFamily="34" charset="0"/>
              </a:rPr>
              <a:t> – This is more than merely hardware, council offices now have booths for support, banks are all linked with T1 cable lines, the operations within factories are computer based with Internet links and offline or distant controlling. Environmental sites, greenhouses etc. all use remote monitoring via the Internet. Even cars are becoming more online controlled. Count the number of appliances in your kitchen that has not got an online sensor, and see if that number will be the same in 10 years time.</a:t>
            </a:r>
          </a:p>
          <a:p>
            <a:pPr>
              <a:buClr>
                <a:srgbClr val="00B050"/>
              </a:buClr>
            </a:pPr>
            <a:r>
              <a:rPr lang="en-US" sz="1340" b="1" dirty="0" smtClean="0">
                <a:solidFill>
                  <a:srgbClr val="FF0000"/>
                </a:solidFill>
                <a:latin typeface="Arial" panose="020B0604020202020204" pitchFamily="34" charset="0"/>
                <a:cs typeface="Arial" panose="020B0604020202020204" pitchFamily="34" charset="0"/>
              </a:rPr>
              <a:t>P1.2 - Task 02 </a:t>
            </a:r>
            <a:r>
              <a:rPr lang="en-US" sz="1340" dirty="0" smtClean="0">
                <a:solidFill>
                  <a:srgbClr val="FF0000"/>
                </a:solidFill>
                <a:latin typeface="Arial" panose="020B0604020202020204" pitchFamily="34" charset="0"/>
                <a:cs typeface="Arial" panose="020B0604020202020204" pitchFamily="34" charset="0"/>
              </a:rPr>
              <a:t>– Describe using examples of how the Internet means different things to different people.</a:t>
            </a:r>
            <a:endParaRPr lang="en-US" sz="1340" dirty="0">
              <a:solidFill>
                <a:srgbClr val="FF0000"/>
              </a:solidFill>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70266" y="72008"/>
            <a:ext cx="8859452" cy="548680"/>
          </a:xfrm>
        </p:spPr>
        <p:txBody>
          <a:bodyPr>
            <a:noAutofit/>
          </a:bodyPr>
          <a:lstStyle/>
          <a:p>
            <a:r>
              <a:rPr lang="en-GB" sz="3600" dirty="0" smtClean="0"/>
              <a:t>1.2 - </a:t>
            </a:r>
            <a:r>
              <a:rPr lang="en-US" sz="3600" dirty="0" smtClean="0"/>
              <a:t>Things</a:t>
            </a:r>
            <a:endParaRPr lang="en-GB" sz="36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3395665170"/>
              </p:ext>
            </p:extLst>
          </p:nvPr>
        </p:nvGraphicFramePr>
        <p:xfrm>
          <a:off x="251520" y="6165304"/>
          <a:ext cx="6768751" cy="487680"/>
        </p:xfrm>
        <a:graphic>
          <a:graphicData uri="http://schemas.openxmlformats.org/drawingml/2006/table">
            <a:tbl>
              <a:tblPr firstRow="1" bandRow="1">
                <a:tableStyleId>{5C22544A-7EE6-4342-B048-85BDC9FD1C3A}</a:tableStyleId>
              </a:tblPr>
              <a:tblGrid>
                <a:gridCol w="1152128"/>
                <a:gridCol w="1296144"/>
                <a:gridCol w="1296144"/>
                <a:gridCol w="1872209"/>
                <a:gridCol w="1152126"/>
              </a:tblGrid>
              <a:tr h="370840">
                <a:tc>
                  <a:txBody>
                    <a:bodyPr/>
                    <a:lstStyle/>
                    <a:p>
                      <a:pPr algn="ctr"/>
                      <a:r>
                        <a:rPr lang="en-GB" sz="1300" dirty="0" smtClean="0">
                          <a:latin typeface="Arial" panose="020B0604020202020204" pitchFamily="34" charset="0"/>
                          <a:cs typeface="Arial" panose="020B0604020202020204" pitchFamily="34" charset="0"/>
                        </a:rPr>
                        <a:t>Physical objects </a:t>
                      </a:r>
                      <a:endParaRPr lang="en-GB" sz="1300" dirty="0">
                        <a:latin typeface="Arial" panose="020B0604020202020204" pitchFamily="34" charset="0"/>
                        <a:cs typeface="Arial" panose="020B0604020202020204" pitchFamily="34" charset="0"/>
                      </a:endParaRPr>
                    </a:p>
                  </a:txBody>
                  <a:tcPr/>
                </a:tc>
                <a:tc>
                  <a:txBody>
                    <a:bodyPr/>
                    <a:lstStyle/>
                    <a:p>
                      <a:pPr algn="ctr"/>
                      <a:r>
                        <a:rPr lang="en-GB" sz="1300" dirty="0" smtClean="0">
                          <a:latin typeface="Arial" panose="020B0604020202020204" pitchFamily="34" charset="0"/>
                          <a:cs typeface="Arial" panose="020B0604020202020204" pitchFamily="34" charset="0"/>
                        </a:rPr>
                        <a:t>Experiential interactions </a:t>
                      </a:r>
                      <a:endParaRPr lang="en-GB" sz="1300" dirty="0">
                        <a:latin typeface="Arial" panose="020B0604020202020204" pitchFamily="34" charset="0"/>
                        <a:cs typeface="Arial" panose="020B0604020202020204" pitchFamily="34" charset="0"/>
                      </a:endParaRPr>
                    </a:p>
                  </a:txBody>
                  <a:tcPr/>
                </a:tc>
                <a:tc>
                  <a:txBody>
                    <a:bodyPr/>
                    <a:lstStyle/>
                    <a:p>
                      <a:pPr algn="ctr"/>
                      <a:r>
                        <a:rPr lang="en-GB" sz="1300" dirty="0" smtClean="0">
                          <a:latin typeface="Arial" panose="020B0604020202020204" pitchFamily="34" charset="0"/>
                          <a:cs typeface="Arial" panose="020B0604020202020204" pitchFamily="34" charset="0"/>
                        </a:rPr>
                        <a:t>Aids to people </a:t>
                      </a:r>
                      <a:endParaRPr lang="en-GB" sz="1300" dirty="0">
                        <a:latin typeface="Arial" panose="020B0604020202020204" pitchFamily="34" charset="0"/>
                        <a:cs typeface="Arial" panose="020B0604020202020204" pitchFamily="34" charset="0"/>
                      </a:endParaRPr>
                    </a:p>
                  </a:txBody>
                  <a:tcPr/>
                </a:tc>
                <a:tc>
                  <a:txBody>
                    <a:bodyPr/>
                    <a:lstStyle/>
                    <a:p>
                      <a:pPr algn="ctr"/>
                      <a:r>
                        <a:rPr lang="en-GB" sz="1300" dirty="0" smtClean="0">
                          <a:latin typeface="Arial" panose="020B0604020202020204" pitchFamily="34" charset="0"/>
                          <a:cs typeface="Arial" panose="020B0604020202020204" pitchFamily="34" charset="0"/>
                        </a:rPr>
                        <a:t>Aids to society/community </a:t>
                      </a:r>
                      <a:endParaRPr lang="en-GB" sz="1300" dirty="0">
                        <a:latin typeface="Arial" panose="020B0604020202020204" pitchFamily="34" charset="0"/>
                        <a:cs typeface="Arial" panose="020B0604020202020204" pitchFamily="34" charset="0"/>
                      </a:endParaRPr>
                    </a:p>
                  </a:txBody>
                  <a:tcPr/>
                </a:tc>
                <a:tc>
                  <a:txBody>
                    <a:bodyPr/>
                    <a:lstStyle/>
                    <a:p>
                      <a:pPr algn="ctr"/>
                      <a:r>
                        <a:rPr lang="en-GB" sz="1300" dirty="0" smtClean="0">
                          <a:latin typeface="Arial" panose="020B0604020202020204" pitchFamily="34" charset="0"/>
                          <a:cs typeface="Arial" panose="020B0604020202020204" pitchFamily="34" charset="0"/>
                        </a:rPr>
                        <a:t>Machines </a:t>
                      </a:r>
                      <a:endParaRPr lang="en-GB" sz="13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966072692"/>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5112568"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dirty="0">
                <a:latin typeface="Arial" panose="020B0604020202020204" pitchFamily="34" charset="0"/>
                <a:cs typeface="Arial" panose="020B0604020202020204" pitchFamily="34" charset="0"/>
              </a:rPr>
              <a:t>The internet of things </a:t>
            </a:r>
            <a:r>
              <a:rPr lang="en-US" sz="1700" dirty="0" smtClean="0">
                <a:latin typeface="Arial" panose="020B0604020202020204" pitchFamily="34" charset="0"/>
                <a:cs typeface="Arial" panose="020B0604020202020204" pitchFamily="34" charset="0"/>
              </a:rPr>
              <a:t>isn’t </a:t>
            </a:r>
            <a:r>
              <a:rPr lang="en-US" sz="1700" dirty="0">
                <a:latin typeface="Arial" panose="020B0604020202020204" pitchFamily="34" charset="0"/>
                <a:cs typeface="Arial" panose="020B0604020202020204" pitchFamily="34" charset="0"/>
              </a:rPr>
              <a:t>new: tech companies </a:t>
            </a:r>
            <a:r>
              <a:rPr lang="en-US" sz="1700" dirty="0" smtClean="0">
                <a:latin typeface="Arial" panose="020B0604020202020204" pitchFamily="34" charset="0"/>
                <a:cs typeface="Arial" panose="020B0604020202020204" pitchFamily="34" charset="0"/>
              </a:rPr>
              <a:t>have </a:t>
            </a:r>
            <a:r>
              <a:rPr lang="en-US" sz="1700" dirty="0">
                <a:latin typeface="Arial" panose="020B0604020202020204" pitchFamily="34" charset="0"/>
                <a:cs typeface="Arial" panose="020B0604020202020204" pitchFamily="34" charset="0"/>
              </a:rPr>
              <a:t>been discussing the idea for decades, and the first internet-connected toaster was unveiled at a conference in </a:t>
            </a:r>
            <a:r>
              <a:rPr lang="en-US" sz="1700" dirty="0" smtClean="0">
                <a:latin typeface="Arial" panose="020B0604020202020204" pitchFamily="34" charset="0"/>
                <a:cs typeface="Arial" panose="020B0604020202020204" pitchFamily="34" charset="0"/>
              </a:rPr>
              <a:t>1989. At </a:t>
            </a:r>
            <a:r>
              <a:rPr lang="en-US" sz="1700" dirty="0">
                <a:latin typeface="Arial" panose="020B0604020202020204" pitchFamily="34" charset="0"/>
                <a:cs typeface="Arial" panose="020B0604020202020204" pitchFamily="34" charset="0"/>
              </a:rPr>
              <a:t>its </a:t>
            </a:r>
            <a:r>
              <a:rPr lang="en-US" sz="1700" dirty="0" smtClean="0">
                <a:latin typeface="Arial" panose="020B0604020202020204" pitchFamily="34" charset="0"/>
                <a:cs typeface="Arial" panose="020B0604020202020204" pitchFamily="34" charset="0"/>
              </a:rPr>
              <a:t>core it’s </a:t>
            </a:r>
            <a:r>
              <a:rPr lang="en-US" sz="1700" dirty="0">
                <a:latin typeface="Arial" panose="020B0604020202020204" pitchFamily="34" charset="0"/>
                <a:cs typeface="Arial" panose="020B0604020202020204" pitchFamily="34" charset="0"/>
              </a:rPr>
              <a:t>about connecting devices over the internet, letting them talk to us, applications, and each other. The </a:t>
            </a:r>
            <a:r>
              <a:rPr lang="en-US" sz="1700" dirty="0" smtClean="0">
                <a:latin typeface="Arial" panose="020B0604020202020204" pitchFamily="34" charset="0"/>
                <a:cs typeface="Arial" panose="020B0604020202020204" pitchFamily="34" charset="0"/>
              </a:rPr>
              <a:t>popular is </a:t>
            </a:r>
            <a:r>
              <a:rPr lang="en-US" sz="1700" dirty="0">
                <a:latin typeface="Arial" panose="020B0604020202020204" pitchFamily="34" charset="0"/>
                <a:cs typeface="Arial" panose="020B0604020202020204" pitchFamily="34" charset="0"/>
              </a:rPr>
              <a:t>the smart fridge: what if your fridge could tell you it was out of milk, texting you if its internal cameras saw there was none left, or that the carton was past its use-by date</a:t>
            </a:r>
            <a:r>
              <a:rPr lang="en-US" sz="1700" dirty="0" smtClean="0">
                <a:latin typeface="Arial" panose="020B0604020202020204" pitchFamily="34" charset="0"/>
                <a:cs typeface="Arial" panose="020B0604020202020204" pitchFamily="34" charset="0"/>
              </a:rPr>
              <a:t>?</a:t>
            </a:r>
          </a:p>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But it is more than fridges:</a:t>
            </a:r>
          </a:p>
          <a:p>
            <a:pPr marL="342900" indent="-342900">
              <a:buClr>
                <a:srgbClr val="00B050"/>
              </a:buClr>
              <a:buFont typeface="Wingdings 3" panose="05040102010807070707" pitchFamily="18" charset="2"/>
              <a:buChar char=""/>
            </a:pPr>
            <a:r>
              <a:rPr lang="en-US" sz="1700" b="1" dirty="0">
                <a:latin typeface="Arial" panose="020B0604020202020204" pitchFamily="34" charset="0"/>
                <a:cs typeface="Arial" panose="020B0604020202020204" pitchFamily="34" charset="0"/>
              </a:rPr>
              <a:t>Sensors + </a:t>
            </a:r>
            <a:r>
              <a:rPr lang="en-US" sz="1700" b="1" dirty="0" smtClean="0">
                <a:latin typeface="Arial" panose="020B0604020202020204" pitchFamily="34" charset="0"/>
                <a:cs typeface="Arial" panose="020B0604020202020204" pitchFamily="34" charset="0"/>
              </a:rPr>
              <a:t>Connectivity </a:t>
            </a:r>
            <a:r>
              <a:rPr lang="en-US" sz="170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hlinkClick r:id="rId3"/>
              </a:rPr>
              <a:t>Baby Monitors</a:t>
            </a:r>
            <a:r>
              <a:rPr lang="en-US" sz="1700" dirty="0" smtClean="0">
                <a:latin typeface="Arial" panose="020B0604020202020204" pitchFamily="34" charset="0"/>
                <a:cs typeface="Arial" panose="020B0604020202020204" pitchFamily="34" charset="0"/>
              </a:rPr>
              <a:t> to prevent SIDS</a:t>
            </a:r>
            <a:r>
              <a:rPr lang="en-US" sz="1700" dirty="0" smtClean="0">
                <a:latin typeface="Arial" panose="020B0604020202020204" pitchFamily="34" charset="0"/>
                <a:cs typeface="Arial" panose="020B0604020202020204" pitchFamily="34" charset="0"/>
                <a:hlinkClick r:id="rId4"/>
              </a:rPr>
              <a:t>, Medical Monitors </a:t>
            </a:r>
            <a:r>
              <a:rPr lang="en-US" sz="1700" dirty="0" smtClean="0">
                <a:latin typeface="Arial" panose="020B0604020202020204" pitchFamily="34" charset="0"/>
                <a:cs typeface="Arial" panose="020B0604020202020204" pitchFamily="34" charset="0"/>
              </a:rPr>
              <a:t>to help prescription intakes, </a:t>
            </a:r>
            <a:r>
              <a:rPr lang="en-US" sz="1700" dirty="0" smtClean="0">
                <a:latin typeface="Arial" panose="020B0604020202020204" pitchFamily="34" charset="0"/>
                <a:cs typeface="Arial" panose="020B0604020202020204" pitchFamily="34" charset="0"/>
                <a:hlinkClick r:id="rId5"/>
              </a:rPr>
              <a:t>Sports Activity </a:t>
            </a:r>
            <a:r>
              <a:rPr lang="en-US" sz="1700" dirty="0" smtClean="0">
                <a:latin typeface="Arial" panose="020B0604020202020204" pitchFamily="34" charset="0"/>
                <a:cs typeface="Arial" panose="020B0604020202020204" pitchFamily="34" charset="0"/>
              </a:rPr>
              <a:t>monitors for personal gain</a:t>
            </a:r>
            <a:r>
              <a:rPr lang="en-US" sz="1700" dirty="0" smtClean="0">
                <a:latin typeface="Arial" panose="020B0604020202020204" pitchFamily="34" charset="0"/>
                <a:cs typeface="Arial" panose="020B0604020202020204" pitchFamily="34" charset="0"/>
                <a:hlinkClick r:id="rId6"/>
              </a:rPr>
              <a:t>, Ingestible Medication</a:t>
            </a:r>
            <a:r>
              <a:rPr lang="en-US" sz="170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hlinkClick r:id="rId7"/>
              </a:rPr>
              <a:t>Wearable Monitors </a:t>
            </a:r>
            <a:r>
              <a:rPr lang="en-US" sz="1700" dirty="0" smtClean="0">
                <a:latin typeface="Arial" panose="020B0604020202020204" pitchFamily="34" charset="0"/>
                <a:cs typeface="Arial" panose="020B0604020202020204" pitchFamily="34" charset="0"/>
              </a:rPr>
              <a:t>for the elderly, </a:t>
            </a:r>
            <a:r>
              <a:rPr lang="en-US" sz="1700" dirty="0" smtClean="0">
                <a:latin typeface="Arial" panose="020B0604020202020204" pitchFamily="34" charset="0"/>
                <a:cs typeface="Arial" panose="020B0604020202020204" pitchFamily="34" charset="0"/>
                <a:hlinkClick r:id="rId8"/>
              </a:rPr>
              <a:t>Body Monitors </a:t>
            </a:r>
            <a:r>
              <a:rPr lang="en-US" sz="1700" dirty="0" smtClean="0">
                <a:latin typeface="Arial" panose="020B0604020202020204" pitchFamily="34" charset="0"/>
                <a:cs typeface="Arial" panose="020B0604020202020204" pitchFamily="34" charset="0"/>
              </a:rPr>
              <a:t>for heart patients.</a:t>
            </a:r>
          </a:p>
          <a:p>
            <a:pPr marL="342900" indent="-342900">
              <a:buClr>
                <a:srgbClr val="00B050"/>
              </a:buClr>
              <a:buFont typeface="Wingdings 3" panose="05040102010807070707" pitchFamily="18" charset="2"/>
              <a:buChar char=""/>
            </a:pPr>
            <a:r>
              <a:rPr lang="en-US" sz="1700" b="1" dirty="0" smtClean="0">
                <a:latin typeface="Arial" panose="020B0604020202020204" pitchFamily="34" charset="0"/>
                <a:cs typeface="Arial" panose="020B0604020202020204" pitchFamily="34" charset="0"/>
              </a:rPr>
              <a:t>Home appliances </a:t>
            </a:r>
            <a:r>
              <a:rPr lang="en-US" sz="170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hlinkClick r:id="rId9"/>
              </a:rPr>
              <a:t>Heating system </a:t>
            </a:r>
            <a:r>
              <a:rPr lang="en-US" sz="1700" dirty="0" smtClean="0">
                <a:latin typeface="Arial" panose="020B0604020202020204" pitchFamily="34" charset="0"/>
                <a:cs typeface="Arial" panose="020B0604020202020204" pitchFamily="34" charset="0"/>
              </a:rPr>
              <a:t>monitors</a:t>
            </a:r>
            <a:r>
              <a:rPr lang="en-US" sz="1700" dirty="0" smtClean="0">
                <a:latin typeface="Arial" panose="020B0604020202020204" pitchFamily="34" charset="0"/>
                <a:cs typeface="Arial" panose="020B0604020202020204" pitchFamily="34" charset="0"/>
                <a:hlinkClick r:id="rId10"/>
              </a:rPr>
              <a:t>, Oven Monitors</a:t>
            </a:r>
            <a:r>
              <a:rPr lang="en-US" sz="170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hlinkClick r:id="rId11"/>
              </a:rPr>
              <a:t>Key tracking</a:t>
            </a:r>
            <a:r>
              <a:rPr lang="en-US" sz="170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hlinkClick r:id="rId12"/>
              </a:rPr>
              <a:t>controlling lights</a:t>
            </a:r>
            <a:r>
              <a:rPr lang="en-US" sz="170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hlinkClick r:id="rId13"/>
              </a:rPr>
              <a:t>avoiding disasters</a:t>
            </a:r>
            <a:r>
              <a:rPr lang="en-US" sz="170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hlinkClick r:id="rId14"/>
              </a:rPr>
              <a:t>looking after plants</a:t>
            </a:r>
            <a:r>
              <a:rPr lang="en-US" sz="1700" dirty="0" smtClean="0">
                <a:latin typeface="Arial" panose="020B0604020202020204" pitchFamily="34" charset="0"/>
                <a:cs typeface="Arial" panose="020B0604020202020204" pitchFamily="34" charset="0"/>
              </a:rPr>
              <a:t>.</a:t>
            </a:r>
          </a:p>
        </p:txBody>
      </p:sp>
      <p:sp>
        <p:nvSpPr>
          <p:cNvPr id="8" name="Title 2"/>
          <p:cNvSpPr>
            <a:spLocks noGrp="1"/>
          </p:cNvSpPr>
          <p:nvPr>
            <p:ph type="title"/>
          </p:nvPr>
        </p:nvSpPr>
        <p:spPr>
          <a:xfrm>
            <a:off x="70266" y="72008"/>
            <a:ext cx="8859452" cy="548680"/>
          </a:xfrm>
        </p:spPr>
        <p:txBody>
          <a:bodyPr>
            <a:noAutofit/>
          </a:bodyPr>
          <a:lstStyle/>
          <a:p>
            <a:r>
              <a:rPr lang="en-GB" sz="3600" dirty="0" smtClean="0"/>
              <a:t>P1.3 - </a:t>
            </a:r>
            <a:r>
              <a:rPr lang="en-US" sz="3600" dirty="0"/>
              <a:t>Where the IoE is used</a:t>
            </a:r>
            <a:endParaRPr lang="en-GB" sz="36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15"/>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15"/>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15"/>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15"/>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15"/>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15"/>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15"/>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djwvbgv1efmz2.cloudfront.net/examples/body/smart-pajamas3.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442086" y="1083801"/>
            <a:ext cx="1592753" cy="1005949"/>
          </a:xfrm>
          <a:prstGeom prst="rect">
            <a:avLst/>
          </a:prstGeom>
          <a:noFill/>
          <a:effectLst>
            <a:outerShdw blurRad="127000" dist="38100" dir="2700000" sx="101000" sy="101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http://djwvbgv1efmz2.cloudfront.net/examples/body/glowcaps1.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436096" y="2207323"/>
            <a:ext cx="1598744" cy="1009733"/>
          </a:xfrm>
          <a:prstGeom prst="rect">
            <a:avLst/>
          </a:prstGeom>
          <a:noFill/>
          <a:effectLst>
            <a:outerShdw blurRad="127000" dist="38100" dir="2700000" sx="101000" sy="101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djwvbgv1efmz2.cloudfront.net/examples/body/phone2.jp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436096" y="3334629"/>
            <a:ext cx="1598744" cy="1009733"/>
          </a:xfrm>
          <a:prstGeom prst="rect">
            <a:avLst/>
          </a:prstGeom>
          <a:noFill/>
          <a:effectLst>
            <a:outerShdw blurRad="127000" dist="38100" dir="2700000" sx="101000" sy="101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http://djwvbgv1efmz2.cloudfront.net/examples/home/plant1.jp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436096" y="4461935"/>
            <a:ext cx="1598744" cy="1009733"/>
          </a:xfrm>
          <a:prstGeom prst="rect">
            <a:avLst/>
          </a:prstGeom>
          <a:noFill/>
          <a:effectLst>
            <a:outerShdw blurRad="127000" dist="38100" dir="2700000" sx="101000" sy="101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4" name="Picture 10" descr="http://djwvbgv1efmz2.cloudfront.net/examples/home/thermostat1.jp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436096" y="5589240"/>
            <a:ext cx="1598744" cy="1009733"/>
          </a:xfrm>
          <a:prstGeom prst="rect">
            <a:avLst/>
          </a:prstGeom>
          <a:noFill/>
          <a:effectLst>
            <a:outerShdw blurRad="127000" dist="38100" dir="2700000" sx="101000" sy="101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86378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4824536" cy="5016758"/>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b="1" dirty="0">
                <a:latin typeface="Arial" panose="020B0604020202020204" pitchFamily="34" charset="0"/>
                <a:cs typeface="Arial" panose="020B0604020202020204" pitchFamily="34" charset="0"/>
              </a:rPr>
              <a:t>Community</a:t>
            </a:r>
            <a:r>
              <a:rPr lang="en-US" sz="2000" dirty="0">
                <a:latin typeface="Arial" panose="020B0604020202020204" pitchFamily="34" charset="0"/>
                <a:cs typeface="Arial" panose="020B0604020202020204" pitchFamily="34" charset="0"/>
              </a:rPr>
              <a:t> – </a:t>
            </a:r>
            <a:r>
              <a:rPr lang="en-US" sz="2000" dirty="0">
                <a:latin typeface="Arial" panose="020B0604020202020204" pitchFamily="34" charset="0"/>
                <a:cs typeface="Arial" panose="020B0604020202020204" pitchFamily="34" charset="0"/>
                <a:hlinkClick r:id="rId3"/>
              </a:rPr>
              <a:t>keeping streets clean</a:t>
            </a:r>
            <a:r>
              <a:rPr lang="en-US"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hlinkClick r:id="rId4"/>
              </a:rPr>
              <a:t>parking sensors</a:t>
            </a:r>
            <a:r>
              <a:rPr lang="en-US"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hlinkClick r:id="rId5"/>
              </a:rPr>
              <a:t>pollution warnings</a:t>
            </a:r>
            <a:r>
              <a:rPr lang="en-US"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hlinkClick r:id="rId6"/>
              </a:rPr>
              <a:t>electricity efficiency controllers</a:t>
            </a:r>
            <a:r>
              <a:rPr lang="en-US"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hlinkClick r:id="rId7"/>
              </a:rPr>
              <a:t>controlling street lights</a:t>
            </a:r>
            <a:r>
              <a:rPr lang="en-US"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hlinkClick r:id="rId8"/>
              </a:rPr>
              <a:t>sharing</a:t>
            </a:r>
            <a:r>
              <a:rPr lang="en-US" sz="2000" dirty="0">
                <a:latin typeface="Arial" panose="020B0604020202020204" pitchFamily="34" charset="0"/>
                <a:cs typeface="Arial" panose="020B0604020202020204" pitchFamily="34" charset="0"/>
              </a:rPr>
              <a:t>.</a:t>
            </a:r>
          </a:p>
          <a:p>
            <a:pPr marL="342900" indent="-342900">
              <a:buClr>
                <a:srgbClr val="00B050"/>
              </a:buClr>
              <a:buFont typeface="Wingdings 3" panose="05040102010807070707" pitchFamily="18" charset="2"/>
              <a:buChar char=""/>
            </a:pPr>
            <a:r>
              <a:rPr lang="en-US" sz="2000" b="1" dirty="0">
                <a:latin typeface="Arial" panose="020B0604020202020204" pitchFamily="34" charset="0"/>
                <a:cs typeface="Arial" panose="020B0604020202020204" pitchFamily="34" charset="0"/>
              </a:rPr>
              <a:t>Business</a:t>
            </a:r>
            <a:r>
              <a:rPr lang="en-US" sz="2000" dirty="0">
                <a:latin typeface="Arial" panose="020B0604020202020204" pitchFamily="34" charset="0"/>
                <a:cs typeface="Arial" panose="020B0604020202020204" pitchFamily="34" charset="0"/>
              </a:rPr>
              <a:t> – </a:t>
            </a:r>
            <a:r>
              <a:rPr lang="en-US" sz="2000" dirty="0">
                <a:latin typeface="Arial" panose="020B0604020202020204" pitchFamily="34" charset="0"/>
                <a:cs typeface="Arial" panose="020B0604020202020204" pitchFamily="34" charset="0"/>
                <a:hlinkClick r:id="rId9"/>
              </a:rPr>
              <a:t>Gauging customer reactions</a:t>
            </a:r>
            <a:r>
              <a:rPr lang="en-US"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hlinkClick r:id="rId10"/>
              </a:rPr>
              <a:t>Building monitoring</a:t>
            </a:r>
            <a:r>
              <a:rPr lang="en-US"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hlinkClick r:id="rId11"/>
              </a:rPr>
              <a:t>Asset tracking</a:t>
            </a:r>
            <a:r>
              <a:rPr lang="en-US"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hlinkClick r:id="rId12"/>
              </a:rPr>
              <a:t>Safety monitoring</a:t>
            </a:r>
            <a:r>
              <a:rPr lang="en-US"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hlinkClick r:id="rId13"/>
              </a:rPr>
              <a:t>Quality assurance</a:t>
            </a:r>
            <a:r>
              <a:rPr lang="en-US" sz="2000" dirty="0">
                <a:latin typeface="Arial" panose="020B0604020202020204" pitchFamily="34" charset="0"/>
                <a:cs typeface="Arial" panose="020B0604020202020204" pitchFamily="34" charset="0"/>
              </a:rPr>
              <a:t>.</a:t>
            </a:r>
          </a:p>
          <a:p>
            <a:pPr marL="342900" indent="-342900">
              <a:buClr>
                <a:srgbClr val="00B050"/>
              </a:buClr>
              <a:buFont typeface="Wingdings 3" panose="05040102010807070707" pitchFamily="18" charset="2"/>
              <a:buChar char=""/>
            </a:pPr>
            <a:r>
              <a:rPr lang="en-US" sz="2000" b="1" dirty="0" smtClean="0">
                <a:latin typeface="Arial" panose="020B0604020202020204" pitchFamily="34" charset="0"/>
                <a:cs typeface="Arial" panose="020B0604020202020204" pitchFamily="34" charset="0"/>
              </a:rPr>
              <a:t>The Environment </a:t>
            </a:r>
            <a:r>
              <a:rPr lang="en-US" sz="2000" dirty="0" smtClean="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hlinkClick r:id="rId14"/>
              </a:rPr>
              <a:t>Pollution monitoring</a:t>
            </a:r>
            <a:r>
              <a:rPr lang="en-US" sz="2000" dirty="0" smtClean="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hlinkClick r:id="rId15"/>
              </a:rPr>
              <a:t>Water level tracking</a:t>
            </a:r>
            <a:r>
              <a:rPr lang="en-US" sz="2000" dirty="0" smtClean="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hlinkClick r:id="rId16"/>
              </a:rPr>
              <a:t>Wildlife protection</a:t>
            </a:r>
            <a:r>
              <a:rPr lang="en-US" sz="2000" dirty="0" smtClean="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hlinkClick r:id="rId17"/>
              </a:rPr>
              <a:t>Environmental warning</a:t>
            </a:r>
            <a:r>
              <a:rPr lang="en-US" sz="2000" dirty="0" smtClean="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hlinkClick r:id="rId18"/>
              </a:rPr>
              <a:t>Environmental variable tracking</a:t>
            </a:r>
            <a:r>
              <a:rPr lang="en-US" sz="2000" dirty="0" smtClean="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hlinkClick r:id="rId19"/>
              </a:rPr>
              <a:t>Illegal ecological tracking</a:t>
            </a:r>
            <a:r>
              <a:rPr lang="en-US" sz="2000" dirty="0" smtClean="0">
                <a:latin typeface="Arial" panose="020B0604020202020204" pitchFamily="34" charset="0"/>
                <a:cs typeface="Arial" panose="020B0604020202020204" pitchFamily="34" charset="0"/>
              </a:rPr>
              <a:t>.</a:t>
            </a:r>
          </a:p>
          <a:p>
            <a:pPr>
              <a:buClr>
                <a:srgbClr val="00B050"/>
              </a:buClr>
            </a:pPr>
            <a:r>
              <a:rPr lang="en-US" sz="2000" b="1" dirty="0" smtClean="0">
                <a:solidFill>
                  <a:srgbClr val="FF0000"/>
                </a:solidFill>
                <a:latin typeface="Arial" panose="020B0604020202020204" pitchFamily="34" charset="0"/>
                <a:cs typeface="Arial" panose="020B0604020202020204" pitchFamily="34" charset="0"/>
              </a:rPr>
              <a:t>P1.3 - Task 03 </a:t>
            </a:r>
            <a:r>
              <a:rPr lang="en-US" sz="2000" dirty="0" smtClean="0">
                <a:solidFill>
                  <a:srgbClr val="FF0000"/>
                </a:solidFill>
                <a:latin typeface="Arial" panose="020B0604020202020204" pitchFamily="34" charset="0"/>
                <a:cs typeface="Arial" panose="020B0604020202020204" pitchFamily="34" charset="0"/>
              </a:rPr>
              <a:t>– Using one example from each heading, describe how the IOE is used in business and society.</a:t>
            </a:r>
            <a:endParaRPr lang="en-US" sz="2000" dirty="0">
              <a:solidFill>
                <a:srgbClr val="FF0000"/>
              </a:solidFill>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70266" y="72008"/>
            <a:ext cx="8859452" cy="548680"/>
          </a:xfrm>
        </p:spPr>
        <p:txBody>
          <a:bodyPr>
            <a:noAutofit/>
          </a:bodyPr>
          <a:lstStyle/>
          <a:p>
            <a:r>
              <a:rPr lang="en-GB" sz="2800" dirty="0" smtClean="0"/>
              <a:t>1.2 &amp; 1.3 - </a:t>
            </a:r>
            <a:r>
              <a:rPr lang="en-US" sz="2800" dirty="0"/>
              <a:t>Where the IoE is used</a:t>
            </a:r>
            <a:endParaRPr lang="en-GB" sz="28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20"/>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20"/>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20"/>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20"/>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20"/>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20"/>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20"/>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21"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djwvbgv1efmz2.cloudfront.net/examples/city/big-belly1.jp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292080" y="1070153"/>
            <a:ext cx="1764328" cy="1114313"/>
          </a:xfrm>
          <a:prstGeom prst="rect">
            <a:avLst/>
          </a:prstGeom>
          <a:noFill/>
          <a:effectLst>
            <a:outerShdw blurRad="127000" dist="38100" dir="2700000" sx="101000" sy="101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http://djwvbgv1efmz2.cloudfront.net/examples/industry/store1.jp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292080" y="2276872"/>
            <a:ext cx="1764328" cy="1114313"/>
          </a:xfrm>
          <a:prstGeom prst="rect">
            <a:avLst/>
          </a:prstGeom>
          <a:noFill/>
          <a:effectLst>
            <a:outerShdw blurRad="127000" dist="38100" dir="2700000" sx="101000" sy="101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http://djwvbgv1efmz2.cloudfront.net/examples/industry/vision1.jp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292080" y="3501008"/>
            <a:ext cx="1764328" cy="1114313"/>
          </a:xfrm>
          <a:prstGeom prst="rect">
            <a:avLst/>
          </a:prstGeom>
          <a:noFill/>
          <a:effectLst>
            <a:outerShdw blurRad="127000" dist="38100" dir="2700000" sx="101000" sy="101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6" name="Picture 8" descr="http://djwvbgv1efmz2.cloudfront.net/examples/environment/lion1.jp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292080" y="4797152"/>
            <a:ext cx="1764328" cy="1114313"/>
          </a:xfrm>
          <a:prstGeom prst="rect">
            <a:avLst/>
          </a:prstGeom>
          <a:noFill/>
          <a:effectLst>
            <a:outerShdw blurRad="127000" dist="38100" dir="2700000" sx="101000" sy="101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aphicFrame>
        <p:nvGraphicFramePr>
          <p:cNvPr id="10" name="Table 9"/>
          <p:cNvGraphicFramePr>
            <a:graphicFrameLocks noGrp="1"/>
          </p:cNvGraphicFramePr>
          <p:nvPr>
            <p:extLst>
              <p:ext uri="{D42A27DB-BD31-4B8C-83A1-F6EECF244321}">
                <p14:modId xmlns:p14="http://schemas.microsoft.com/office/powerpoint/2010/main" val="2583725324"/>
              </p:ext>
            </p:extLst>
          </p:nvPr>
        </p:nvGraphicFramePr>
        <p:xfrm>
          <a:off x="251520" y="6165304"/>
          <a:ext cx="6768751" cy="487680"/>
        </p:xfrm>
        <a:graphic>
          <a:graphicData uri="http://schemas.openxmlformats.org/drawingml/2006/table">
            <a:tbl>
              <a:tblPr firstRow="1" bandRow="1">
                <a:tableStyleId>{5C22544A-7EE6-4342-B048-85BDC9FD1C3A}</a:tableStyleId>
              </a:tblPr>
              <a:tblGrid>
                <a:gridCol w="1296144"/>
                <a:gridCol w="1728192"/>
                <a:gridCol w="1224136"/>
                <a:gridCol w="1224136"/>
                <a:gridCol w="1296143"/>
              </a:tblGrid>
              <a:tr h="370840">
                <a:tc>
                  <a:txBody>
                    <a:bodyPr/>
                    <a:lstStyle/>
                    <a:p>
                      <a:pPr algn="ctr"/>
                      <a:r>
                        <a:rPr lang="en-GB" sz="1300" dirty="0" smtClean="0">
                          <a:latin typeface="Arial" panose="020B0604020202020204" pitchFamily="34" charset="0"/>
                          <a:cs typeface="Arial" panose="020B0604020202020204" pitchFamily="34" charset="0"/>
                        </a:rPr>
                        <a:t>Sensors &amp; Connectivity </a:t>
                      </a:r>
                      <a:endParaRPr lang="en-GB" sz="1300" dirty="0">
                        <a:latin typeface="Arial" panose="020B0604020202020204" pitchFamily="34" charset="0"/>
                        <a:cs typeface="Arial" panose="020B0604020202020204" pitchFamily="34" charset="0"/>
                      </a:endParaRPr>
                    </a:p>
                  </a:txBody>
                  <a:tcPr/>
                </a:tc>
                <a:tc>
                  <a:txBody>
                    <a:bodyPr/>
                    <a:lstStyle/>
                    <a:p>
                      <a:pPr algn="ctr"/>
                      <a:r>
                        <a:rPr lang="en-GB" sz="1300" dirty="0" smtClean="0">
                          <a:latin typeface="Arial" panose="020B0604020202020204" pitchFamily="34" charset="0"/>
                          <a:cs typeface="Arial" panose="020B0604020202020204" pitchFamily="34" charset="0"/>
                        </a:rPr>
                        <a:t>Home appliances </a:t>
                      </a:r>
                      <a:endParaRPr lang="en-GB" sz="1300" dirty="0">
                        <a:latin typeface="Arial" panose="020B0604020202020204" pitchFamily="34" charset="0"/>
                        <a:cs typeface="Arial" panose="020B0604020202020204" pitchFamily="34" charset="0"/>
                      </a:endParaRPr>
                    </a:p>
                  </a:txBody>
                  <a:tcPr/>
                </a:tc>
                <a:tc>
                  <a:txBody>
                    <a:bodyPr/>
                    <a:lstStyle/>
                    <a:p>
                      <a:pPr algn="ctr"/>
                      <a:r>
                        <a:rPr lang="en-GB" sz="1300" dirty="0" smtClean="0">
                          <a:latin typeface="Arial" panose="020B0604020202020204" pitchFamily="34" charset="0"/>
                          <a:cs typeface="Arial" panose="020B0604020202020204" pitchFamily="34" charset="0"/>
                        </a:rPr>
                        <a:t>Community </a:t>
                      </a:r>
                      <a:endParaRPr lang="en-GB" sz="1300" dirty="0">
                        <a:latin typeface="Arial" panose="020B0604020202020204" pitchFamily="34" charset="0"/>
                        <a:cs typeface="Arial" panose="020B0604020202020204" pitchFamily="34" charset="0"/>
                      </a:endParaRPr>
                    </a:p>
                  </a:txBody>
                  <a:tcPr/>
                </a:tc>
                <a:tc>
                  <a:txBody>
                    <a:bodyPr/>
                    <a:lstStyle/>
                    <a:p>
                      <a:pPr algn="ctr"/>
                      <a:r>
                        <a:rPr lang="en-GB" sz="1300" dirty="0" smtClean="0">
                          <a:latin typeface="Arial" panose="020B0604020202020204" pitchFamily="34" charset="0"/>
                          <a:cs typeface="Arial" panose="020B0604020202020204" pitchFamily="34" charset="0"/>
                        </a:rPr>
                        <a:t>Business </a:t>
                      </a:r>
                      <a:endParaRPr lang="en-GB" sz="1300" dirty="0">
                        <a:latin typeface="Arial" panose="020B0604020202020204" pitchFamily="34" charset="0"/>
                        <a:cs typeface="Arial" panose="020B0604020202020204" pitchFamily="34" charset="0"/>
                      </a:endParaRPr>
                    </a:p>
                  </a:txBody>
                  <a:tcPr/>
                </a:tc>
                <a:tc>
                  <a:txBody>
                    <a:bodyPr/>
                    <a:lstStyle/>
                    <a:p>
                      <a:pPr algn="ctr"/>
                      <a:r>
                        <a:rPr lang="en-GB" sz="1300" dirty="0" smtClean="0">
                          <a:latin typeface="Arial" panose="020B0604020202020204" pitchFamily="34" charset="0"/>
                          <a:cs typeface="Arial" panose="020B0604020202020204" pitchFamily="34" charset="0"/>
                        </a:rPr>
                        <a:t>The Environment </a:t>
                      </a:r>
                      <a:endParaRPr lang="en-GB" sz="13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321549402"/>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75542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The IoT is seen as unstoppable, more and more </a:t>
            </a:r>
            <a:r>
              <a:rPr lang="en-US" sz="1600" b="1" dirty="0" smtClean="0">
                <a:latin typeface="Arial" panose="020B0604020202020204" pitchFamily="34" charset="0"/>
                <a:cs typeface="Arial" panose="020B0604020202020204" pitchFamily="34" charset="0"/>
              </a:rPr>
              <a:t>technology</a:t>
            </a:r>
            <a:r>
              <a:rPr lang="en-US" sz="1600" dirty="0" smtClean="0">
                <a:latin typeface="Arial" panose="020B0604020202020204" pitchFamily="34" charset="0"/>
                <a:cs typeface="Arial" panose="020B0604020202020204" pitchFamily="34" charset="0"/>
              </a:rPr>
              <a:t> is being adapted to make our lives easier but this is not always seen as a progressive thing.</a:t>
            </a:r>
          </a:p>
          <a:p>
            <a:pPr marL="342900" indent="-342900">
              <a:buClr>
                <a:srgbClr val="00B050"/>
              </a:buClr>
              <a:buFont typeface="Wingdings 3" panose="05040102010807070707" pitchFamily="18" charset="2"/>
              <a:buChar char=""/>
            </a:pPr>
            <a:r>
              <a:rPr lang="en-US" sz="1600" b="1" dirty="0" smtClean="0">
                <a:latin typeface="Arial" panose="020B0604020202020204" pitchFamily="34" charset="0"/>
                <a:cs typeface="Arial" panose="020B0604020202020204" pitchFamily="34" charset="0"/>
              </a:rPr>
              <a:t>Positive Impact </a:t>
            </a:r>
            <a:r>
              <a:rPr lang="en-US" sz="1600" dirty="0" smtClean="0">
                <a:latin typeface="Arial" panose="020B0604020202020204" pitchFamily="34" charset="0"/>
                <a:cs typeface="Arial" panose="020B0604020202020204" pitchFamily="34" charset="0"/>
              </a:rPr>
              <a:t>– </a:t>
            </a:r>
          </a:p>
          <a:p>
            <a:pPr marL="573088" indent="-231775">
              <a:buClr>
                <a:srgbClr val="00B050"/>
              </a:buClr>
              <a:buFont typeface="Arial" panose="020B0604020202020204" pitchFamily="34" charset="0"/>
              <a:buChar char="•"/>
            </a:pPr>
            <a:r>
              <a:rPr lang="en-US" sz="1600" dirty="0"/>
              <a:t>The flow of information is </a:t>
            </a:r>
            <a:r>
              <a:rPr lang="en-US" sz="1600" dirty="0" smtClean="0"/>
              <a:t>simplified.</a:t>
            </a:r>
          </a:p>
          <a:p>
            <a:pPr marL="573088" indent="-231775">
              <a:buClr>
                <a:srgbClr val="00B050"/>
              </a:buClr>
              <a:buFont typeface="Arial" panose="020B0604020202020204" pitchFamily="34" charset="0"/>
              <a:buChar char="•"/>
            </a:pPr>
            <a:r>
              <a:rPr lang="en-US" sz="1600" dirty="0" smtClean="0"/>
              <a:t>Information </a:t>
            </a:r>
            <a:r>
              <a:rPr lang="en-US" sz="1600" dirty="0"/>
              <a:t>interfaces will advance, </a:t>
            </a:r>
            <a:r>
              <a:rPr lang="en-US" sz="1600" dirty="0" smtClean="0"/>
              <a:t>especially</a:t>
            </a:r>
            <a:br>
              <a:rPr lang="en-US" sz="1600" dirty="0" smtClean="0"/>
            </a:br>
            <a:r>
              <a:rPr lang="en-US" sz="1600" dirty="0" smtClean="0"/>
              <a:t>voice </a:t>
            </a:r>
            <a:r>
              <a:rPr lang="en-US" sz="1600" dirty="0"/>
              <a:t>and touch </a:t>
            </a:r>
            <a:r>
              <a:rPr lang="en-US" sz="1600" dirty="0" smtClean="0"/>
              <a:t>commands</a:t>
            </a:r>
          </a:p>
          <a:p>
            <a:pPr marL="573088" indent="-23177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Better medical, social and environment tracking</a:t>
            </a:r>
          </a:p>
          <a:p>
            <a:pPr marL="573088" indent="-23177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Reduction in product and service wastage</a:t>
            </a:r>
          </a:p>
          <a:p>
            <a:pPr marL="573088" indent="-23177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More information compatibility</a:t>
            </a:r>
          </a:p>
          <a:p>
            <a:pPr marL="573088" indent="-23177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Potential to save lives (medical and environmental disasters)</a:t>
            </a:r>
            <a:endParaRPr lang="en-US" sz="16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600" b="1" dirty="0" smtClean="0">
                <a:latin typeface="Arial" panose="020B0604020202020204" pitchFamily="34" charset="0"/>
                <a:cs typeface="Arial" panose="020B0604020202020204" pitchFamily="34" charset="0"/>
              </a:rPr>
              <a:t>Negative Impact </a:t>
            </a:r>
            <a:r>
              <a:rPr lang="en-US" sz="1600" dirty="0" smtClean="0">
                <a:latin typeface="Arial" panose="020B0604020202020204" pitchFamily="34" charset="0"/>
                <a:cs typeface="Arial" panose="020B0604020202020204" pitchFamily="34" charset="0"/>
              </a:rPr>
              <a:t>– </a:t>
            </a:r>
          </a:p>
          <a:p>
            <a:pPr marL="573088" indent="-231775">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Over reliance on the technology makes us lazier</a:t>
            </a:r>
          </a:p>
          <a:p>
            <a:pPr marL="573088" indent="-23177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Privacy Abolishment</a:t>
            </a:r>
          </a:p>
          <a:p>
            <a:pPr marL="573088" indent="-23177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Increased Digital Divide</a:t>
            </a:r>
          </a:p>
          <a:p>
            <a:pPr marL="573088" indent="-23177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Losing the ability to use older sills</a:t>
            </a:r>
          </a:p>
          <a:p>
            <a:pPr marL="573088" indent="-23177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Changes in the labour market</a:t>
            </a:r>
          </a:p>
          <a:p>
            <a:pPr marL="285750" indent="-285750">
              <a:buClr>
                <a:srgbClr val="00B050"/>
              </a:buClr>
              <a:buFont typeface="Wingdings 3" panose="05040102010807070707" pitchFamily="18" charset="2"/>
              <a:buChar char=""/>
            </a:pPr>
            <a:r>
              <a:rPr lang="en-US" sz="1600" b="1" dirty="0" smtClean="0">
                <a:latin typeface="Arial" panose="020B0604020202020204" pitchFamily="34" charset="0"/>
                <a:cs typeface="Arial" panose="020B0604020202020204" pitchFamily="34" charset="0"/>
              </a:rPr>
              <a:t>Cost Savings</a:t>
            </a:r>
          </a:p>
          <a:p>
            <a:pPr marL="568325" indent="-284163">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Reduces wastage</a:t>
            </a:r>
          </a:p>
          <a:p>
            <a:pPr marL="568325" indent="-284163">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Quicker response time to situations</a:t>
            </a:r>
            <a:endParaRPr lang="en-US" sz="1600" dirty="0">
              <a:latin typeface="Arial" panose="020B0604020202020204" pitchFamily="34" charset="0"/>
              <a:cs typeface="Arial" panose="020B0604020202020204" pitchFamily="34" charset="0"/>
            </a:endParaRPr>
          </a:p>
          <a:p>
            <a:pPr marL="568325" indent="-284163">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Less industrial breakages</a:t>
            </a:r>
          </a:p>
          <a:p>
            <a:pPr marL="568325" indent="-284163">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Improved tracking to increase efficiency</a:t>
            </a:r>
          </a:p>
          <a:p>
            <a:pPr marL="568325" indent="-284163">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Improved </a:t>
            </a:r>
            <a:r>
              <a:rPr lang="en-US" sz="1600" dirty="0">
                <a:latin typeface="Arial" panose="020B0604020202020204" pitchFamily="34" charset="0"/>
                <a:cs typeface="Arial" panose="020B0604020202020204" pitchFamily="34" charset="0"/>
              </a:rPr>
              <a:t>tracking and ordering for customer </a:t>
            </a:r>
            <a:r>
              <a:rPr lang="en-US" sz="1600" dirty="0" smtClean="0">
                <a:latin typeface="Arial" panose="020B0604020202020204" pitchFamily="34" charset="0"/>
                <a:cs typeface="Arial" panose="020B0604020202020204" pitchFamily="34" charset="0"/>
              </a:rPr>
              <a:t>benefits</a:t>
            </a:r>
            <a:endParaRPr lang="en-US" sz="1600"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70266" y="72008"/>
            <a:ext cx="8859452" cy="548680"/>
          </a:xfrm>
        </p:spPr>
        <p:txBody>
          <a:bodyPr>
            <a:noAutofit/>
          </a:bodyPr>
          <a:lstStyle/>
          <a:p>
            <a:r>
              <a:rPr lang="en-GB" sz="2800" dirty="0"/>
              <a:t>1.4 </a:t>
            </a:r>
            <a:r>
              <a:rPr lang="en-GB" sz="2800" dirty="0" smtClean="0"/>
              <a:t>- Global impacts – What it means to be IOT connected</a:t>
            </a:r>
            <a:endParaRPr lang="en-GB" sz="28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See original image"/>
          <p:cNvPicPr>
            <a:picLocks noChangeAspect="1" noChangeArrowheads="1"/>
          </p:cNvPicPr>
          <p:nvPr/>
        </p:nvPicPr>
        <p:blipFill rotWithShape="1">
          <a:blip r:embed="rId5">
            <a:extLst>
              <a:ext uri="{28A0092B-C50C-407E-A947-70E740481C1C}">
                <a14:useLocalDpi xmlns:a14="http://schemas.microsoft.com/office/drawing/2010/main" val="0"/>
              </a:ext>
            </a:extLst>
          </a:blip>
          <a:srcRect l="2940" t="6332" r="7602" b="3766"/>
          <a:stretch/>
        </p:blipFill>
        <p:spPr bwMode="auto">
          <a:xfrm>
            <a:off x="4427984" y="4442183"/>
            <a:ext cx="2664296" cy="1651113"/>
          </a:xfrm>
          <a:prstGeom prst="rect">
            <a:avLst/>
          </a:prstGeom>
          <a:noFill/>
          <a:effectLst>
            <a:outerShdw blurRad="127000" dist="38100" dir="2700000" sx="101000" sy="101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098" name="Picture 2" descr="See original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4984" y="1628800"/>
            <a:ext cx="1747296" cy="1802474"/>
          </a:xfrm>
          <a:prstGeom prst="rect">
            <a:avLst/>
          </a:prstGeom>
          <a:noFill/>
          <a:effectLst>
            <a:outerShdw blurRad="127000" dist="38100" dir="2700000" sx="101000" sy="101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8952365"/>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58828" cy="5078313"/>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b="1" dirty="0" smtClean="0">
                <a:latin typeface="Arial" panose="020B0604020202020204" pitchFamily="34" charset="0"/>
                <a:cs typeface="Arial" panose="020B0604020202020204" pitchFamily="34" charset="0"/>
              </a:rPr>
              <a:t>Increased </a:t>
            </a:r>
            <a:r>
              <a:rPr lang="en-US" b="1" dirty="0">
                <a:latin typeface="Arial" panose="020B0604020202020204" pitchFamily="34" charset="0"/>
                <a:cs typeface="Arial" panose="020B0604020202020204" pitchFamily="34" charset="0"/>
              </a:rPr>
              <a:t>productivity</a:t>
            </a:r>
          </a:p>
          <a:p>
            <a:pPr marL="457200" indent="-231775">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Less wastage</a:t>
            </a:r>
          </a:p>
          <a:p>
            <a:pPr marL="457200" indent="-231775">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Improved order tracking</a:t>
            </a:r>
          </a:p>
          <a:p>
            <a:pPr marL="457200" indent="-231775">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More efficiency with data analysis</a:t>
            </a:r>
          </a:p>
          <a:p>
            <a:pPr marL="457200" indent="-231775">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Faster response times to production faults</a:t>
            </a:r>
          </a:p>
          <a:p>
            <a:pPr marL="342900" indent="-342900">
              <a:buClr>
                <a:srgbClr val="00B050"/>
              </a:buClr>
              <a:buFont typeface="Wingdings 3" panose="05040102010807070707" pitchFamily="18" charset="2"/>
              <a:buChar char=""/>
            </a:pPr>
            <a:r>
              <a:rPr lang="en-US" b="1" dirty="0" smtClean="0">
                <a:latin typeface="Arial" panose="020B0604020202020204" pitchFamily="34" charset="0"/>
                <a:cs typeface="Arial" panose="020B0604020202020204" pitchFamily="34" charset="0"/>
              </a:rPr>
              <a:t>New </a:t>
            </a:r>
            <a:r>
              <a:rPr lang="en-US" b="1" dirty="0">
                <a:latin typeface="Arial" panose="020B0604020202020204" pitchFamily="34" charset="0"/>
                <a:cs typeface="Arial" panose="020B0604020202020204" pitchFamily="34" charset="0"/>
              </a:rPr>
              <a:t>sources of revenue</a:t>
            </a:r>
          </a:p>
          <a:p>
            <a:pPr marL="457200"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New devices, new upgrades, new technology</a:t>
            </a:r>
          </a:p>
          <a:p>
            <a:pPr marL="457200"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Opens an expanded market abroad</a:t>
            </a:r>
          </a:p>
          <a:p>
            <a:pPr marL="457200"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Gives </a:t>
            </a:r>
            <a:r>
              <a:rPr lang="en-US" dirty="0">
                <a:latin typeface="Arial" panose="020B0604020202020204" pitchFamily="34" charset="0"/>
                <a:cs typeface="Arial" panose="020B0604020202020204" pitchFamily="34" charset="0"/>
              </a:rPr>
              <a:t>the company more time to invest in other technologies and business </a:t>
            </a:r>
            <a:r>
              <a:rPr lang="en-US" dirty="0" smtClean="0">
                <a:latin typeface="Arial" panose="020B0604020202020204" pitchFamily="34" charset="0"/>
                <a:cs typeface="Arial" panose="020B0604020202020204" pitchFamily="34" charset="0"/>
              </a:rPr>
              <a:t>ventures</a:t>
            </a:r>
          </a:p>
          <a:p>
            <a:pPr marL="342900" indent="-342900">
              <a:buClr>
                <a:srgbClr val="00B050"/>
              </a:buClr>
              <a:buFont typeface="Wingdings 3" panose="05040102010807070707" pitchFamily="18" charset="2"/>
              <a:buChar char=""/>
            </a:pPr>
            <a:r>
              <a:rPr lang="en-US" b="1" dirty="0" smtClean="0">
                <a:latin typeface="Arial" panose="020B0604020202020204" pitchFamily="34" charset="0"/>
                <a:cs typeface="Arial" panose="020B0604020202020204" pitchFamily="34" charset="0"/>
              </a:rPr>
              <a:t>Enhanced </a:t>
            </a:r>
            <a:r>
              <a:rPr lang="en-US" b="1" dirty="0">
                <a:latin typeface="Arial" panose="020B0604020202020204" pitchFamily="34" charset="0"/>
                <a:cs typeface="Arial" panose="020B0604020202020204" pitchFamily="34" charset="0"/>
              </a:rPr>
              <a:t>citizen </a:t>
            </a:r>
            <a:r>
              <a:rPr lang="en-US" b="1" dirty="0" smtClean="0">
                <a:latin typeface="Arial" panose="020B0604020202020204" pitchFamily="34" charset="0"/>
                <a:cs typeface="Arial" panose="020B0604020202020204" pitchFamily="34" charset="0"/>
              </a:rPr>
              <a:t>experiences</a:t>
            </a:r>
          </a:p>
          <a:p>
            <a:pPr marL="465138" indent="-24130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Easier to get things right</a:t>
            </a:r>
          </a:p>
          <a:p>
            <a:pPr marL="465138" indent="-24130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More interaction with digital technology</a:t>
            </a:r>
          </a:p>
          <a:p>
            <a:pPr marL="465138" indent="-24130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More in keeping with modern society</a:t>
            </a:r>
          </a:p>
          <a:p>
            <a:pPr marL="465138" indent="-24130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Better and more efficient data tracking like health and fitness</a:t>
            </a:r>
          </a:p>
          <a:p>
            <a:pPr marL="465138" indent="-24130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More efficient home life, cooking, shopping etc.</a:t>
            </a:r>
          </a:p>
          <a:p>
            <a:pPr>
              <a:buClr>
                <a:srgbClr val="00B050"/>
              </a:buClr>
            </a:pPr>
            <a:r>
              <a:rPr lang="en-US" b="1" dirty="0" smtClean="0">
                <a:solidFill>
                  <a:srgbClr val="FF0000"/>
                </a:solidFill>
                <a:latin typeface="Arial" panose="020B0604020202020204" pitchFamily="34" charset="0"/>
                <a:cs typeface="Arial" panose="020B0604020202020204" pitchFamily="34" charset="0"/>
              </a:rPr>
              <a:t>P1.4 - Task 04 </a:t>
            </a:r>
            <a:r>
              <a:rPr lang="en-US" dirty="0" smtClean="0">
                <a:solidFill>
                  <a:srgbClr val="FF0000"/>
                </a:solidFill>
                <a:latin typeface="Arial" panose="020B0604020202020204" pitchFamily="34" charset="0"/>
                <a:cs typeface="Arial" panose="020B0604020202020204" pitchFamily="34" charset="0"/>
              </a:rPr>
              <a:t>– using the headings describe what it means to be IOT connected</a:t>
            </a:r>
            <a:endParaRPr lang="en-US" dirty="0">
              <a:solidFill>
                <a:srgbClr val="FF0000"/>
              </a:solidFill>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70266" y="72008"/>
            <a:ext cx="8859452" cy="548680"/>
          </a:xfrm>
        </p:spPr>
        <p:txBody>
          <a:bodyPr>
            <a:noAutofit/>
          </a:bodyPr>
          <a:lstStyle/>
          <a:p>
            <a:r>
              <a:rPr lang="en-GB" sz="2800" dirty="0"/>
              <a:t>1.4 </a:t>
            </a:r>
            <a:r>
              <a:rPr lang="en-GB" sz="2800" dirty="0" smtClean="0"/>
              <a:t>- Global impacts – What it means to be IOT connected</a:t>
            </a:r>
            <a:endParaRPr lang="en-GB" sz="28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9"/>
          <p:cNvGraphicFramePr>
            <a:graphicFrameLocks noGrp="1"/>
          </p:cNvGraphicFramePr>
          <p:nvPr>
            <p:extLst>
              <p:ext uri="{D42A27DB-BD31-4B8C-83A1-F6EECF244321}">
                <p14:modId xmlns:p14="http://schemas.microsoft.com/office/powerpoint/2010/main" val="3919428263"/>
              </p:ext>
            </p:extLst>
          </p:nvPr>
        </p:nvGraphicFramePr>
        <p:xfrm>
          <a:off x="251520" y="6181680"/>
          <a:ext cx="6768751" cy="487680"/>
        </p:xfrm>
        <a:graphic>
          <a:graphicData uri="http://schemas.openxmlformats.org/drawingml/2006/table">
            <a:tbl>
              <a:tblPr firstRow="1" bandRow="1">
                <a:tableStyleId>{5C22544A-7EE6-4342-B048-85BDC9FD1C3A}</a:tableStyleId>
              </a:tblPr>
              <a:tblGrid>
                <a:gridCol w="1656184"/>
                <a:gridCol w="1008112"/>
                <a:gridCol w="1224136"/>
                <a:gridCol w="1296144"/>
                <a:gridCol w="1584175"/>
              </a:tblGrid>
              <a:tr h="370840">
                <a:tc>
                  <a:txBody>
                    <a:bodyPr/>
                    <a:lstStyle/>
                    <a:p>
                      <a:pPr algn="ctr"/>
                      <a:r>
                        <a:rPr lang="en-GB" sz="1300" dirty="0" smtClean="0">
                          <a:latin typeface="Arial" panose="020B0604020202020204" pitchFamily="34" charset="0"/>
                          <a:cs typeface="Arial" panose="020B0604020202020204" pitchFamily="34" charset="0"/>
                        </a:rPr>
                        <a:t>Positive</a:t>
                      </a:r>
                      <a:r>
                        <a:rPr lang="en-GB" sz="1300" baseline="0" dirty="0" smtClean="0">
                          <a:latin typeface="Arial" panose="020B0604020202020204" pitchFamily="34" charset="0"/>
                          <a:cs typeface="Arial" panose="020B0604020202020204" pitchFamily="34" charset="0"/>
                        </a:rPr>
                        <a:t> and Negative Impact</a:t>
                      </a:r>
                      <a:endParaRPr lang="en-GB" sz="1300" dirty="0">
                        <a:latin typeface="Arial" panose="020B0604020202020204" pitchFamily="34" charset="0"/>
                        <a:cs typeface="Arial" panose="020B0604020202020204" pitchFamily="34" charset="0"/>
                      </a:endParaRPr>
                    </a:p>
                  </a:txBody>
                  <a:tcPr/>
                </a:tc>
                <a:tc>
                  <a:txBody>
                    <a:bodyPr/>
                    <a:lstStyle/>
                    <a:p>
                      <a:pPr algn="ctr"/>
                      <a:r>
                        <a:rPr lang="en-GB" sz="1300" dirty="0" smtClean="0">
                          <a:latin typeface="Arial" panose="020B0604020202020204" pitchFamily="34" charset="0"/>
                          <a:cs typeface="Arial" panose="020B0604020202020204" pitchFamily="34" charset="0"/>
                        </a:rPr>
                        <a:t>Cost Savings</a:t>
                      </a:r>
                    </a:p>
                  </a:txBody>
                  <a:tcPr/>
                </a:tc>
                <a:tc>
                  <a:txBody>
                    <a:bodyPr/>
                    <a:lstStyle/>
                    <a:p>
                      <a:pPr algn="ctr"/>
                      <a:r>
                        <a:rPr lang="en-GB" sz="1300" dirty="0" smtClean="0">
                          <a:latin typeface="Arial" panose="020B0604020202020204" pitchFamily="34" charset="0"/>
                          <a:cs typeface="Arial" panose="020B0604020202020204" pitchFamily="34" charset="0"/>
                        </a:rPr>
                        <a:t>Increased productivity</a:t>
                      </a:r>
                    </a:p>
                  </a:txBody>
                  <a:tcPr/>
                </a:tc>
                <a:tc>
                  <a:txBody>
                    <a:bodyPr/>
                    <a:lstStyle/>
                    <a:p>
                      <a:pPr algn="ctr"/>
                      <a:r>
                        <a:rPr lang="en-GB" sz="1300" dirty="0" smtClean="0">
                          <a:latin typeface="Arial" panose="020B0604020202020204" pitchFamily="34" charset="0"/>
                          <a:cs typeface="Arial" panose="020B0604020202020204" pitchFamily="34" charset="0"/>
                        </a:rPr>
                        <a:t>New sources of revenue</a:t>
                      </a:r>
                    </a:p>
                  </a:txBody>
                  <a:tcPr/>
                </a:tc>
                <a:tc>
                  <a:txBody>
                    <a:bodyPr/>
                    <a:lstStyle/>
                    <a:p>
                      <a:pPr algn="ctr"/>
                      <a:r>
                        <a:rPr lang="en-GB" sz="1300" dirty="0" smtClean="0">
                          <a:latin typeface="Arial" panose="020B0604020202020204" pitchFamily="34" charset="0"/>
                          <a:cs typeface="Arial" panose="020B0604020202020204" pitchFamily="34" charset="0"/>
                        </a:rPr>
                        <a:t>Enhanced citizen experiences</a:t>
                      </a:r>
                    </a:p>
                  </a:txBody>
                  <a:tcPr/>
                </a:tc>
              </a:tr>
            </a:tbl>
          </a:graphicData>
        </a:graphic>
      </p:graphicFrame>
      <p:pic>
        <p:nvPicPr>
          <p:cNvPr id="3076" name="Picture 4" descr="See original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20072" y="1101748"/>
            <a:ext cx="1877194" cy="1175124"/>
          </a:xfrm>
          <a:prstGeom prst="rect">
            <a:avLst/>
          </a:prstGeom>
          <a:noFill/>
          <a:effectLst>
            <a:outerShdw blurRad="127000" dist="38100" dir="2700000" sx="101000" sy="101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096569"/>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dirty="0">
                <a:latin typeface="Arial" panose="020B0604020202020204" pitchFamily="34" charset="0"/>
                <a:cs typeface="Arial" panose="020B0604020202020204" pitchFamily="34" charset="0"/>
              </a:rPr>
              <a:t>The Internet of Things </a:t>
            </a:r>
            <a:r>
              <a:rPr lang="en-US" sz="1700" dirty="0" smtClean="0">
                <a:latin typeface="Arial" panose="020B0604020202020204" pitchFamily="34" charset="0"/>
                <a:cs typeface="Arial" panose="020B0604020202020204" pitchFamily="34" charset="0"/>
              </a:rPr>
              <a:t>has a great potential, </a:t>
            </a:r>
            <a:r>
              <a:rPr lang="en-US" sz="1700" dirty="0">
                <a:latin typeface="Arial" panose="020B0604020202020204" pitchFamily="34" charset="0"/>
                <a:cs typeface="Arial" panose="020B0604020202020204" pitchFamily="34" charset="0"/>
              </a:rPr>
              <a:t>but it’s not enough. To </a:t>
            </a:r>
            <a:r>
              <a:rPr lang="en-US" sz="1700" dirty="0" smtClean="0">
                <a:latin typeface="Arial" panose="020B0604020202020204" pitchFamily="34" charset="0"/>
                <a:cs typeface="Arial" panose="020B0604020202020204" pitchFamily="34" charset="0"/>
              </a:rPr>
              <a:t>realise </a:t>
            </a:r>
            <a:r>
              <a:rPr lang="en-US" sz="1700" dirty="0">
                <a:latin typeface="Arial" panose="020B0604020202020204" pitchFamily="34" charset="0"/>
                <a:cs typeface="Arial" panose="020B0604020202020204" pitchFamily="34" charset="0"/>
              </a:rPr>
              <a:t>the true potential of the IoT, we must think more broadly, and see the IoT as a component in an entire, evolving ecosystem, that we can call: “The Internet of Everything (IoE).” </a:t>
            </a:r>
            <a:endParaRPr lang="en-US" sz="1700"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700" dirty="0"/>
              <a:t>Cisco defines the Internet of Everything (IoE) as bringing together people, process, data, and things to make networked connections more relevant and valuable than ever </a:t>
            </a:r>
            <a:r>
              <a:rPr lang="en-US" sz="1700" dirty="0" smtClean="0"/>
              <a:t>before - turning </a:t>
            </a:r>
            <a:r>
              <a:rPr lang="en-US" sz="1700" dirty="0"/>
              <a:t>information into actions that create new capabilities, richer experiences, and unprecedented economic opportunity for businesses, individuals, and countries</a:t>
            </a:r>
            <a:r>
              <a:rPr lang="en-US" sz="1700" dirty="0" smtClean="0"/>
              <a:t>.</a:t>
            </a:r>
          </a:p>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While </a:t>
            </a:r>
            <a:r>
              <a:rPr lang="en-US" sz="1700" dirty="0">
                <a:latin typeface="Arial" panose="020B0604020202020204" pitchFamily="34" charset="0"/>
                <a:cs typeface="Arial" panose="020B0604020202020204" pitchFamily="34" charset="0"/>
              </a:rPr>
              <a:t>IoT is specifically about enabling non-computing devices to share data via the Internet, the Internet of Everything is much broader. IoT is a critical </a:t>
            </a:r>
            <a:r>
              <a:rPr lang="en-US" sz="1700" dirty="0" smtClean="0">
                <a:latin typeface="Arial" panose="020B0604020202020204" pitchFamily="34" charset="0"/>
                <a:cs typeface="Arial" panose="020B0604020202020204" pitchFamily="34" charset="0"/>
              </a:rPr>
              <a:t/>
            </a:r>
            <a:br>
              <a:rPr lang="en-US" sz="1700" dirty="0" smtClean="0">
                <a:latin typeface="Arial" panose="020B0604020202020204" pitchFamily="34" charset="0"/>
                <a:cs typeface="Arial" panose="020B0604020202020204" pitchFamily="34" charset="0"/>
              </a:rPr>
            </a:br>
            <a:r>
              <a:rPr lang="en-US" sz="1700" dirty="0" smtClean="0">
                <a:latin typeface="Arial" panose="020B0604020202020204" pitchFamily="34" charset="0"/>
                <a:cs typeface="Arial" panose="020B0604020202020204" pitchFamily="34" charset="0"/>
              </a:rPr>
              <a:t>component</a:t>
            </a:r>
            <a:r>
              <a:rPr lang="en-US" sz="1700" dirty="0">
                <a:latin typeface="Arial" panose="020B0604020202020204" pitchFamily="34" charset="0"/>
                <a:cs typeface="Arial" panose="020B0604020202020204" pitchFamily="34" charset="0"/>
              </a:rPr>
              <a:t>, but the Internet of </a:t>
            </a:r>
            <a:r>
              <a:rPr lang="en-US" sz="1700" dirty="0" smtClean="0">
                <a:latin typeface="Arial" panose="020B0604020202020204" pitchFamily="34" charset="0"/>
                <a:cs typeface="Arial" panose="020B0604020202020204" pitchFamily="34" charset="0"/>
              </a:rPr>
              <a:t/>
            </a:r>
            <a:br>
              <a:rPr lang="en-US" sz="1700" dirty="0" smtClean="0">
                <a:latin typeface="Arial" panose="020B0604020202020204" pitchFamily="34" charset="0"/>
                <a:cs typeface="Arial" panose="020B0604020202020204" pitchFamily="34" charset="0"/>
              </a:rPr>
            </a:br>
            <a:r>
              <a:rPr lang="en-US" sz="1700" dirty="0" smtClean="0">
                <a:latin typeface="Arial" panose="020B0604020202020204" pitchFamily="34" charset="0"/>
                <a:cs typeface="Arial" panose="020B0604020202020204" pitchFamily="34" charset="0"/>
              </a:rPr>
              <a:t>Everything </a:t>
            </a:r>
            <a:r>
              <a:rPr lang="en-US" sz="1700" dirty="0">
                <a:latin typeface="Arial" panose="020B0604020202020204" pitchFamily="34" charset="0"/>
                <a:cs typeface="Arial" panose="020B0604020202020204" pitchFamily="34" charset="0"/>
              </a:rPr>
              <a:t>is about acting on all </a:t>
            </a:r>
            <a:r>
              <a:rPr lang="en-US" sz="1700" dirty="0" smtClean="0">
                <a:latin typeface="Arial" panose="020B0604020202020204" pitchFamily="34" charset="0"/>
                <a:cs typeface="Arial" panose="020B0604020202020204" pitchFamily="34" charset="0"/>
              </a:rPr>
              <a:t/>
            </a:r>
            <a:br>
              <a:rPr lang="en-US" sz="1700" dirty="0" smtClean="0">
                <a:latin typeface="Arial" panose="020B0604020202020204" pitchFamily="34" charset="0"/>
                <a:cs typeface="Arial" panose="020B0604020202020204" pitchFamily="34" charset="0"/>
              </a:rPr>
            </a:br>
            <a:r>
              <a:rPr lang="en-US" sz="1700" dirty="0" smtClean="0">
                <a:latin typeface="Arial" panose="020B0604020202020204" pitchFamily="34" charset="0"/>
                <a:cs typeface="Arial" panose="020B0604020202020204" pitchFamily="34" charset="0"/>
              </a:rPr>
              <a:t>the </a:t>
            </a:r>
            <a:r>
              <a:rPr lang="en-US" sz="1700" dirty="0">
                <a:latin typeface="Arial" panose="020B0604020202020204" pitchFamily="34" charset="0"/>
                <a:cs typeface="Arial" panose="020B0604020202020204" pitchFamily="34" charset="0"/>
              </a:rPr>
              <a:t>information gathered from </a:t>
            </a:r>
            <a:r>
              <a:rPr lang="en-US" sz="1700" dirty="0" smtClean="0">
                <a:latin typeface="Arial" panose="020B0604020202020204" pitchFamily="34" charset="0"/>
                <a:cs typeface="Arial" panose="020B0604020202020204" pitchFamily="34" charset="0"/>
              </a:rPr>
              <a:t/>
            </a:r>
            <a:br>
              <a:rPr lang="en-US" sz="1700" dirty="0" smtClean="0">
                <a:latin typeface="Arial" panose="020B0604020202020204" pitchFamily="34" charset="0"/>
                <a:cs typeface="Arial" panose="020B0604020202020204" pitchFamily="34" charset="0"/>
              </a:rPr>
            </a:br>
            <a:r>
              <a:rPr lang="en-US" sz="1700" dirty="0" smtClean="0">
                <a:latin typeface="Arial" panose="020B0604020202020204" pitchFamily="34" charset="0"/>
                <a:cs typeface="Arial" panose="020B0604020202020204" pitchFamily="34" charset="0"/>
              </a:rPr>
              <a:t>the </a:t>
            </a:r>
            <a:r>
              <a:rPr lang="en-US" sz="1700" dirty="0">
                <a:latin typeface="Arial" panose="020B0604020202020204" pitchFamily="34" charset="0"/>
                <a:cs typeface="Arial" panose="020B0604020202020204" pitchFamily="34" charset="0"/>
              </a:rPr>
              <a:t>four primary pillars of the </a:t>
            </a:r>
            <a:r>
              <a:rPr lang="en-US" sz="1700" dirty="0" smtClean="0">
                <a:latin typeface="Arial" panose="020B0604020202020204" pitchFamily="34" charset="0"/>
                <a:cs typeface="Arial" panose="020B0604020202020204" pitchFamily="34" charset="0"/>
              </a:rPr>
              <a:t/>
            </a:r>
            <a:br>
              <a:rPr lang="en-US" sz="1700" dirty="0" smtClean="0">
                <a:latin typeface="Arial" panose="020B0604020202020204" pitchFamily="34" charset="0"/>
                <a:cs typeface="Arial" panose="020B0604020202020204" pitchFamily="34" charset="0"/>
              </a:rPr>
            </a:br>
            <a:r>
              <a:rPr lang="en-US" sz="1700" dirty="0" smtClean="0">
                <a:latin typeface="Arial" panose="020B0604020202020204" pitchFamily="34" charset="0"/>
                <a:cs typeface="Arial" panose="020B0604020202020204" pitchFamily="34" charset="0"/>
              </a:rPr>
              <a:t>Internet </a:t>
            </a:r>
            <a:r>
              <a:rPr lang="en-US" sz="1700" dirty="0">
                <a:latin typeface="Arial" panose="020B0604020202020204" pitchFamily="34" charset="0"/>
                <a:cs typeface="Arial" panose="020B0604020202020204" pitchFamily="34" charset="0"/>
              </a:rPr>
              <a:t>of Everything: </a:t>
            </a:r>
            <a:r>
              <a:rPr lang="en-US" sz="1700" b="1" dirty="0">
                <a:latin typeface="Arial" panose="020B0604020202020204" pitchFamily="34" charset="0"/>
                <a:cs typeface="Arial" panose="020B0604020202020204" pitchFamily="34" charset="0"/>
              </a:rPr>
              <a:t>Data, </a:t>
            </a:r>
            <a:r>
              <a:rPr lang="en-US" sz="1700" b="1" dirty="0" smtClean="0">
                <a:latin typeface="Arial" panose="020B0604020202020204" pitchFamily="34" charset="0"/>
                <a:cs typeface="Arial" panose="020B0604020202020204" pitchFamily="34" charset="0"/>
              </a:rPr>
              <a:t/>
            </a:r>
            <a:br>
              <a:rPr lang="en-US" sz="1700" b="1" dirty="0" smtClean="0">
                <a:latin typeface="Arial" panose="020B0604020202020204" pitchFamily="34" charset="0"/>
                <a:cs typeface="Arial" panose="020B0604020202020204" pitchFamily="34" charset="0"/>
              </a:rPr>
            </a:br>
            <a:r>
              <a:rPr lang="en-US" sz="1700" b="1" dirty="0" smtClean="0">
                <a:latin typeface="Arial" panose="020B0604020202020204" pitchFamily="34" charset="0"/>
                <a:cs typeface="Arial" panose="020B0604020202020204" pitchFamily="34" charset="0"/>
              </a:rPr>
              <a:t>Things</a:t>
            </a:r>
            <a:r>
              <a:rPr lang="en-US" sz="1700" b="1" dirty="0">
                <a:latin typeface="Arial" panose="020B0604020202020204" pitchFamily="34" charset="0"/>
                <a:cs typeface="Arial" panose="020B0604020202020204" pitchFamily="34" charset="0"/>
              </a:rPr>
              <a:t>, Processes, </a:t>
            </a:r>
            <a:r>
              <a:rPr lang="en-US" sz="1700" dirty="0">
                <a:latin typeface="Arial" panose="020B0604020202020204" pitchFamily="34" charset="0"/>
                <a:cs typeface="Arial" panose="020B0604020202020204" pitchFamily="34" charset="0"/>
              </a:rPr>
              <a:t>and</a:t>
            </a:r>
            <a:r>
              <a:rPr lang="en-US" sz="1700" b="1" dirty="0">
                <a:latin typeface="Arial" panose="020B0604020202020204" pitchFamily="34" charset="0"/>
                <a:cs typeface="Arial" panose="020B0604020202020204" pitchFamily="34" charset="0"/>
              </a:rPr>
              <a:t> </a:t>
            </a:r>
            <a:r>
              <a:rPr lang="en-US" sz="1700" b="1" dirty="0" smtClean="0">
                <a:latin typeface="Arial" panose="020B0604020202020204" pitchFamily="34" charset="0"/>
                <a:cs typeface="Arial" panose="020B0604020202020204" pitchFamily="34" charset="0"/>
              </a:rPr>
              <a:t/>
            </a:r>
            <a:br>
              <a:rPr lang="en-US" sz="1700" b="1" dirty="0" smtClean="0">
                <a:latin typeface="Arial" panose="020B0604020202020204" pitchFamily="34" charset="0"/>
                <a:cs typeface="Arial" panose="020B0604020202020204" pitchFamily="34" charset="0"/>
              </a:rPr>
            </a:br>
            <a:r>
              <a:rPr lang="en-US" sz="1700" b="1" dirty="0" smtClean="0">
                <a:latin typeface="Arial" panose="020B0604020202020204" pitchFamily="34" charset="0"/>
                <a:cs typeface="Arial" panose="020B0604020202020204" pitchFamily="34" charset="0"/>
              </a:rPr>
              <a:t>People</a:t>
            </a:r>
            <a:r>
              <a:rPr lang="en-US" sz="1700" dirty="0" smtClean="0">
                <a:latin typeface="Arial" panose="020B0604020202020204" pitchFamily="34" charset="0"/>
                <a:cs typeface="Arial" panose="020B0604020202020204" pitchFamily="34" charset="0"/>
              </a:rPr>
              <a:t>.</a:t>
            </a:r>
            <a:endParaRPr lang="en-US" sz="1700"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70266" y="72008"/>
            <a:ext cx="8859452" cy="548680"/>
          </a:xfrm>
        </p:spPr>
        <p:txBody>
          <a:bodyPr>
            <a:noAutofit/>
          </a:bodyPr>
          <a:lstStyle/>
          <a:p>
            <a:r>
              <a:rPr lang="en-US" sz="2800" dirty="0" smtClean="0"/>
              <a:t>P2.1 - The </a:t>
            </a:r>
            <a:r>
              <a:rPr lang="en-US" sz="2800" dirty="0"/>
              <a:t>four pillars of the </a:t>
            </a:r>
            <a:r>
              <a:rPr lang="en-US" sz="2800" dirty="0" smtClean="0"/>
              <a:t>IoE</a:t>
            </a:r>
            <a:endParaRPr lang="en-US" sz="28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5"/>
          <a:srcRect l="51660" t="28344" r="7939" b="21453"/>
          <a:stretch/>
        </p:blipFill>
        <p:spPr>
          <a:xfrm>
            <a:off x="3781940" y="4293096"/>
            <a:ext cx="3310340" cy="2312703"/>
          </a:xfrm>
          <a:prstGeom prst="rect">
            <a:avLst/>
          </a:prstGeom>
        </p:spPr>
      </p:pic>
    </p:spTree>
    <p:extLst>
      <p:ext uri="{BB962C8B-B14F-4D97-AF65-F5344CB8AC3E}">
        <p14:creationId xmlns:p14="http://schemas.microsoft.com/office/powerpoint/2010/main" val="1054940329"/>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693866"/>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400" dirty="0">
                <a:latin typeface="Arial" panose="020B0604020202020204" pitchFamily="34" charset="0"/>
                <a:cs typeface="Arial" panose="020B0604020202020204" pitchFamily="34" charset="0"/>
              </a:rPr>
              <a:t>People – Without people, everything else we have mentioned would be meaningless. At the endpoint of every process, of every IoT device, is a person, or in most cases, a group of people (and that includes large groups such as communities and societies). The data, the processes, the things, they are, in the end, all to serve people, humanity, the planet. But we are not just the endpoints, we are participants. We wear smartwatches, and soon it will be common to wear data enabled apparel. Data and network-enabled medical devices are already a reality, and we ourselves can even become telemetry emitters.</a:t>
            </a:r>
          </a:p>
          <a:p>
            <a:pPr marL="342900" indent="-342900">
              <a:buClr>
                <a:srgbClr val="00B050"/>
              </a:buClr>
              <a:buFont typeface="Wingdings 3" panose="05040102010807070707" pitchFamily="18" charset="2"/>
              <a:buChar char=""/>
            </a:pPr>
            <a:r>
              <a:rPr lang="en-US" sz="1400" b="1" dirty="0" smtClean="0">
                <a:latin typeface="Arial" panose="020B0604020202020204" pitchFamily="34" charset="0"/>
                <a:cs typeface="Arial" panose="020B0604020202020204" pitchFamily="34" charset="0"/>
              </a:rPr>
              <a:t>Students</a:t>
            </a:r>
            <a:r>
              <a:rPr lang="en-US" sz="1400" dirty="0" smtClean="0">
                <a:latin typeface="Arial" panose="020B0604020202020204" pitchFamily="34" charset="0"/>
                <a:cs typeface="Arial" panose="020B0604020202020204" pitchFamily="34" charset="0"/>
              </a:rPr>
              <a:t> – Other than research, copying and pasting, downloading, emailing, social networking, playing games through consoles or online portals, watching videos, streaming, texting and sending images and buying things. What else do you use the internet for. Do you have wearable devices that access the internet, tracking (physical or health). Will you download the answer for this task from the Internet and pass it off as your own.</a:t>
            </a:r>
            <a:endParaRPr lang="en-US" sz="14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400" b="1" dirty="0" smtClean="0">
                <a:latin typeface="Arial" panose="020B0604020202020204" pitchFamily="34" charset="0"/>
                <a:cs typeface="Arial" panose="020B0604020202020204" pitchFamily="34" charset="0"/>
              </a:rPr>
              <a:t>Members </a:t>
            </a:r>
            <a:r>
              <a:rPr lang="en-US" sz="1400" b="1" dirty="0">
                <a:latin typeface="Arial" panose="020B0604020202020204" pitchFamily="34" charset="0"/>
                <a:cs typeface="Arial" panose="020B0604020202020204" pitchFamily="34" charset="0"/>
              </a:rPr>
              <a:t>of </a:t>
            </a:r>
            <a:r>
              <a:rPr lang="en-US" sz="1400" b="1" dirty="0" smtClean="0">
                <a:latin typeface="Arial" panose="020B0604020202020204" pitchFamily="34" charset="0"/>
                <a:cs typeface="Arial" panose="020B0604020202020204" pitchFamily="34" charset="0"/>
              </a:rPr>
              <a:t>society</a:t>
            </a:r>
            <a:r>
              <a:rPr lang="en-US" sz="1400" dirty="0" smtClean="0">
                <a:latin typeface="Arial" panose="020B0604020202020204" pitchFamily="34" charset="0"/>
                <a:cs typeface="Arial" panose="020B0604020202020204" pitchFamily="34" charset="0"/>
              </a:rPr>
              <a:t> – What does the general public need more of that it does not have already, do we need constant communication, will google glass catch on (wearables). What about the iWatch. Will our phones be used to buy goods, as a credit card, as a swipe to get into places. How does all the available technology help the general public.</a:t>
            </a:r>
            <a:endParaRPr lang="en-US" sz="14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400" b="1" dirty="0" smtClean="0">
                <a:latin typeface="Arial" panose="020B0604020202020204" pitchFamily="34" charset="0"/>
                <a:cs typeface="Arial" panose="020B0604020202020204" pitchFamily="34" charset="0"/>
              </a:rPr>
              <a:t>Connecting </a:t>
            </a:r>
            <a:r>
              <a:rPr lang="en-US" sz="1400" b="1" dirty="0">
                <a:latin typeface="Arial" panose="020B0604020202020204" pitchFamily="34" charset="0"/>
                <a:cs typeface="Arial" panose="020B0604020202020204" pitchFamily="34" charset="0"/>
              </a:rPr>
              <a:t>people in relevant </a:t>
            </a:r>
            <a:r>
              <a:rPr lang="en-US" sz="1400" b="1" dirty="0" smtClean="0">
                <a:latin typeface="Arial" panose="020B0604020202020204" pitchFamily="34" charset="0"/>
                <a:cs typeface="Arial" panose="020B0604020202020204" pitchFamily="34" charset="0"/>
              </a:rPr>
              <a:t>ways</a:t>
            </a:r>
            <a:r>
              <a:rPr lang="en-US" sz="1400" dirty="0" smtClean="0">
                <a:latin typeface="Arial" panose="020B0604020202020204" pitchFamily="34" charset="0"/>
                <a:cs typeface="Arial" panose="020B0604020202020204" pitchFamily="34" charset="0"/>
              </a:rPr>
              <a:t> – How much further can the Internet be used to communicate people with people. Will customers in shops have updates on their technology as they shop, offers, invites, marketing specific for them. What about distance communication, will teleconferencing from as small as Skype to large businesses use this technology more as a means of staying in touch. </a:t>
            </a:r>
          </a:p>
          <a:p>
            <a:pPr marL="342900" indent="-342900">
              <a:buClr>
                <a:srgbClr val="00B050"/>
              </a:buClr>
              <a:buFont typeface="Wingdings 3" panose="05040102010807070707" pitchFamily="18" charset="2"/>
              <a:buChar char=""/>
            </a:pPr>
            <a:endParaRPr lang="en-US" sz="1400"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70266" y="72008"/>
            <a:ext cx="8859452" cy="548680"/>
          </a:xfrm>
        </p:spPr>
        <p:txBody>
          <a:bodyPr>
            <a:noAutofit/>
          </a:bodyPr>
          <a:lstStyle/>
          <a:p>
            <a:r>
              <a:rPr lang="en-GB" sz="2800" dirty="0" smtClean="0"/>
              <a:t>P2.2 - </a:t>
            </a:r>
            <a:r>
              <a:rPr lang="en-US" sz="2800" dirty="0"/>
              <a:t>4 Pillars of IoE - </a:t>
            </a:r>
            <a:r>
              <a:rPr lang="en-GB" sz="2800" dirty="0" smtClean="0"/>
              <a:t>People</a:t>
            </a:r>
            <a:endParaRPr lang="en-GB" sz="28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281512"/>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170646"/>
          </a:xfrm>
          <a:prstGeom prst="rect">
            <a:avLst/>
          </a:prstGeom>
        </p:spPr>
        <p:txBody>
          <a:bodyPr wrap="square">
            <a:spAutoFit/>
          </a:bodyPr>
          <a:lstStyle/>
          <a:p>
            <a:pPr marL="284163" indent="-284163">
              <a:buClr>
                <a:srgbClr val="00B050"/>
              </a:buClr>
              <a:buFont typeface="Wingdings 3" panose="05040102010807070707" pitchFamily="18" charset="2"/>
              <a:buChar char=""/>
            </a:pPr>
            <a:r>
              <a:rPr lang="en-US" sz="1320" b="1" dirty="0" smtClean="0"/>
              <a:t>Devices</a:t>
            </a:r>
            <a:r>
              <a:rPr lang="en-US" sz="1320" dirty="0" smtClean="0"/>
              <a:t> – there are a range of devices currently and experimental that allow the Internet of Everything to become more prevalent in our lives, phones, tables and computers are the basic level 1, wearables are level 2, distant communication, dominance is level 3, swallowing smart pills, having our remote devices communicate with us. Think about what else has the Internet currently and how this will develop to be more integrated into our lives.</a:t>
            </a:r>
            <a:endParaRPr lang="en-US" sz="1320" dirty="0"/>
          </a:p>
          <a:p>
            <a:pPr marL="284163" indent="-284163">
              <a:buClr>
                <a:srgbClr val="00B050"/>
              </a:buClr>
              <a:buFont typeface="Wingdings 3" panose="05040102010807070707" pitchFamily="18" charset="2"/>
              <a:buChar char=""/>
            </a:pPr>
            <a:r>
              <a:rPr lang="en-US" sz="1320" b="1" dirty="0" smtClean="0"/>
              <a:t>Social networks </a:t>
            </a:r>
            <a:r>
              <a:rPr lang="en-US" sz="1320" dirty="0" smtClean="0"/>
              <a:t>– used as a means to distract and communicate. More and more features are being added to enhance this experience, texting, video chatting, etc. What else can be added, how else can it be used to keep us informed, ads, direct marketing, tracking.</a:t>
            </a:r>
            <a:endParaRPr lang="en-US" sz="1320" dirty="0"/>
          </a:p>
          <a:p>
            <a:pPr marL="284163" indent="-284163">
              <a:buClr>
                <a:srgbClr val="00B050"/>
              </a:buClr>
              <a:buFont typeface="Wingdings 3" panose="05040102010807070707" pitchFamily="18" charset="2"/>
              <a:buChar char=""/>
            </a:pPr>
            <a:r>
              <a:rPr lang="en-US" sz="1320" b="1" dirty="0" smtClean="0"/>
              <a:t>Wearables</a:t>
            </a:r>
            <a:r>
              <a:rPr lang="en-US" sz="1320" dirty="0" smtClean="0"/>
              <a:t> – The new phase, from glasses to watches, from smart clothing to badges. </a:t>
            </a:r>
            <a:r>
              <a:rPr lang="en-US" sz="1320" dirty="0"/>
              <a:t>For instance, Some of the first functions that wearable devices are already delivering are related to identification and security. </a:t>
            </a:r>
            <a:r>
              <a:rPr lang="en-US" sz="1320" dirty="0" smtClean="0"/>
              <a:t>Some </a:t>
            </a:r>
            <a:r>
              <a:rPr lang="en-US" sz="1320" dirty="0"/>
              <a:t>advanced </a:t>
            </a:r>
            <a:r>
              <a:rPr lang="en-US" sz="1320" dirty="0" smtClean="0"/>
              <a:t>work badges include </a:t>
            </a:r>
            <a:r>
              <a:rPr lang="en-US" sz="1320" dirty="0"/>
              <a:t>some biometric capabilities (such as fingerprint activation, so only the badge’s owner can use it to open a locked door) to improve security. Badges can also include capabilities for location sensing, useful in emergencies to make sure everyone has successfully evacuated the building. A wearable bracelet provides a more reliable indication of location since it is less likely to be left in a jacket on the back of a chair</a:t>
            </a:r>
            <a:r>
              <a:rPr lang="en-US" sz="1320" dirty="0" smtClean="0"/>
              <a:t>.</a:t>
            </a:r>
          </a:p>
          <a:p>
            <a:pPr marL="284163" indent="-284163">
              <a:buClr>
                <a:srgbClr val="00B050"/>
              </a:buClr>
              <a:buFont typeface="Wingdings 3" panose="05040102010807070707" pitchFamily="18" charset="2"/>
              <a:buChar char=""/>
            </a:pPr>
            <a:r>
              <a:rPr lang="en-US" sz="1320" b="1" dirty="0" smtClean="0"/>
              <a:t>Health -</a:t>
            </a:r>
            <a:r>
              <a:rPr lang="en-US" sz="1320" dirty="0" smtClean="0"/>
              <a:t> Fitness-oriented </a:t>
            </a:r>
            <a:r>
              <a:rPr lang="en-US" sz="1320" dirty="0"/>
              <a:t>wearable devices that offer biometric measurements such as heart rate, perspiration levels, and even complex measurements like oxygen levels in the bloodstream are also becoming </a:t>
            </a:r>
            <a:r>
              <a:rPr lang="en-US" sz="1320" dirty="0" smtClean="0"/>
              <a:t>common, specifically among weight watches, athletes and sports people.</a:t>
            </a:r>
          </a:p>
          <a:p>
            <a:pPr>
              <a:buClr>
                <a:srgbClr val="00B050"/>
              </a:buClr>
            </a:pPr>
            <a:r>
              <a:rPr lang="en-US" sz="1320" b="1" dirty="0" smtClean="0">
                <a:solidFill>
                  <a:srgbClr val="FF0000"/>
                </a:solidFill>
              </a:rPr>
              <a:t>P2.1 - Task 05 </a:t>
            </a:r>
            <a:r>
              <a:rPr lang="en-US" sz="1320" dirty="0" smtClean="0">
                <a:solidFill>
                  <a:srgbClr val="FF0000"/>
                </a:solidFill>
              </a:rPr>
              <a:t>– Describe how taking people into consideration on the 4 Pillars can affect the current and future development of </a:t>
            </a:r>
            <a:r>
              <a:rPr lang="en-US" sz="1320" dirty="0">
                <a:solidFill>
                  <a:srgbClr val="FF0000"/>
                </a:solidFill>
              </a:rPr>
              <a:t>the </a:t>
            </a:r>
            <a:r>
              <a:rPr lang="en-US" sz="1320" dirty="0" smtClean="0">
                <a:solidFill>
                  <a:srgbClr val="FF0000"/>
                </a:solidFill>
              </a:rPr>
              <a:t>IoE, how the </a:t>
            </a:r>
            <a:r>
              <a:rPr lang="en-US" sz="1320" dirty="0">
                <a:solidFill>
                  <a:srgbClr val="FF0000"/>
                </a:solidFill>
              </a:rPr>
              <a:t>evolution of technology </a:t>
            </a:r>
            <a:r>
              <a:rPr lang="en-US" sz="1320" dirty="0" smtClean="0">
                <a:solidFill>
                  <a:srgbClr val="FF0000"/>
                </a:solidFill>
              </a:rPr>
              <a:t>in these has changed and give </a:t>
            </a:r>
            <a:r>
              <a:rPr lang="en-US" sz="1320" dirty="0">
                <a:solidFill>
                  <a:srgbClr val="FF0000"/>
                </a:solidFill>
              </a:rPr>
              <a:t>an explanation of how these innovations can transform businesses</a:t>
            </a:r>
            <a:r>
              <a:rPr lang="en-US" sz="1320" dirty="0" smtClean="0">
                <a:solidFill>
                  <a:srgbClr val="FF0000"/>
                </a:solidFill>
              </a:rPr>
              <a:t>.</a:t>
            </a:r>
            <a:endParaRPr lang="en-US" sz="132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2800" dirty="0" smtClean="0"/>
              <a:t>P2.3 - </a:t>
            </a:r>
            <a:r>
              <a:rPr lang="en-US" sz="2800" dirty="0"/>
              <a:t>4 Pillars of IoE - </a:t>
            </a:r>
            <a:r>
              <a:rPr lang="en-US" sz="2800" dirty="0" smtClean="0"/>
              <a:t>People </a:t>
            </a:r>
            <a:r>
              <a:rPr lang="en-US" sz="2800" dirty="0"/>
              <a:t>and how they </a:t>
            </a:r>
            <a:r>
              <a:rPr lang="en-US" sz="2800" dirty="0" smtClean="0"/>
              <a:t>connect</a:t>
            </a:r>
            <a:endParaRPr lang="en-US" sz="28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9"/>
          <p:cNvGraphicFramePr>
            <a:graphicFrameLocks noGrp="1"/>
          </p:cNvGraphicFramePr>
          <p:nvPr>
            <p:extLst>
              <p:ext uri="{D42A27DB-BD31-4B8C-83A1-F6EECF244321}">
                <p14:modId xmlns:p14="http://schemas.microsoft.com/office/powerpoint/2010/main" val="2419779405"/>
              </p:ext>
            </p:extLst>
          </p:nvPr>
        </p:nvGraphicFramePr>
        <p:xfrm>
          <a:off x="251520" y="6212160"/>
          <a:ext cx="6877073" cy="457200"/>
        </p:xfrm>
        <a:graphic>
          <a:graphicData uri="http://schemas.openxmlformats.org/drawingml/2006/table">
            <a:tbl>
              <a:tblPr firstRow="1" bandRow="1">
                <a:tableStyleId>{5C22544A-7EE6-4342-B048-85BDC9FD1C3A}</a:tableStyleId>
              </a:tblPr>
              <a:tblGrid>
                <a:gridCol w="877924"/>
                <a:gridCol w="951085"/>
                <a:gridCol w="1609528"/>
                <a:gridCol w="804764"/>
                <a:gridCol w="951085"/>
                <a:gridCol w="1024245"/>
                <a:gridCol w="658442"/>
              </a:tblGrid>
              <a:tr h="370840">
                <a:tc>
                  <a:txBody>
                    <a:bodyPr/>
                    <a:lstStyle/>
                    <a:p>
                      <a:pPr algn="ctr"/>
                      <a:r>
                        <a:rPr lang="en-GB" sz="1200" dirty="0" smtClean="0">
                          <a:latin typeface="Arial" panose="020B0604020202020204" pitchFamily="34" charset="0"/>
                          <a:cs typeface="Arial" panose="020B0604020202020204" pitchFamily="34" charset="0"/>
                        </a:rPr>
                        <a:t>Students</a:t>
                      </a:r>
                      <a:endParaRPr lang="en-GB" sz="1200" dirty="0">
                        <a:latin typeface="Arial" panose="020B0604020202020204" pitchFamily="34" charset="0"/>
                        <a:cs typeface="Arial" panose="020B0604020202020204" pitchFamily="34" charset="0"/>
                      </a:endParaRPr>
                    </a:p>
                  </a:txBody>
                  <a:tcPr/>
                </a:tc>
                <a:tc>
                  <a:txBody>
                    <a:bodyPr/>
                    <a:lstStyle/>
                    <a:p>
                      <a:pPr algn="ctr"/>
                      <a:r>
                        <a:rPr lang="en-GB" sz="1200" dirty="0" smtClean="0">
                          <a:latin typeface="Arial" panose="020B0604020202020204" pitchFamily="34" charset="0"/>
                          <a:cs typeface="Arial" panose="020B0604020202020204" pitchFamily="34" charset="0"/>
                        </a:rPr>
                        <a:t>Members of society </a:t>
                      </a:r>
                      <a:endParaRPr lang="en-GB" sz="1200" dirty="0">
                        <a:latin typeface="Arial" panose="020B0604020202020204" pitchFamily="34" charset="0"/>
                        <a:cs typeface="Arial" panose="020B0604020202020204" pitchFamily="34" charset="0"/>
                      </a:endParaRPr>
                    </a:p>
                  </a:txBody>
                  <a:tcPr/>
                </a:tc>
                <a:tc>
                  <a:txBody>
                    <a:bodyPr/>
                    <a:lstStyle/>
                    <a:p>
                      <a:pPr algn="ctr"/>
                      <a:r>
                        <a:rPr lang="en-US" sz="1200" dirty="0" smtClean="0">
                          <a:latin typeface="Arial" panose="020B0604020202020204" pitchFamily="34" charset="0"/>
                          <a:cs typeface="Arial" panose="020B0604020202020204" pitchFamily="34" charset="0"/>
                        </a:rPr>
                        <a:t>Connecting people in relevant ways </a:t>
                      </a:r>
                      <a:endParaRPr lang="en-GB" sz="1200" dirty="0">
                        <a:latin typeface="Arial" panose="020B0604020202020204" pitchFamily="34" charset="0"/>
                        <a:cs typeface="Arial" panose="020B0604020202020204" pitchFamily="34" charset="0"/>
                      </a:endParaRPr>
                    </a:p>
                  </a:txBody>
                  <a:tcPr/>
                </a:tc>
                <a:tc>
                  <a:txBody>
                    <a:bodyPr/>
                    <a:lstStyle/>
                    <a:p>
                      <a:pPr algn="ctr"/>
                      <a:r>
                        <a:rPr lang="en-GB" sz="1200" dirty="0" smtClean="0">
                          <a:latin typeface="Arial" panose="020B0604020202020204" pitchFamily="34" charset="0"/>
                          <a:cs typeface="Arial" panose="020B0604020202020204" pitchFamily="34" charset="0"/>
                        </a:rPr>
                        <a:t>Devices</a:t>
                      </a:r>
                    </a:p>
                  </a:txBody>
                  <a:tcPr/>
                </a:tc>
                <a:tc>
                  <a:txBody>
                    <a:bodyPr/>
                    <a:lstStyle/>
                    <a:p>
                      <a:pPr algn="ctr"/>
                      <a:r>
                        <a:rPr lang="en-GB" sz="1200" dirty="0" smtClean="0">
                          <a:latin typeface="Arial" panose="020B0604020202020204" pitchFamily="34" charset="0"/>
                          <a:cs typeface="Arial" panose="020B0604020202020204" pitchFamily="34" charset="0"/>
                        </a:rPr>
                        <a:t>Social Networks</a:t>
                      </a:r>
                    </a:p>
                  </a:txBody>
                  <a:tcPr/>
                </a:tc>
                <a:tc>
                  <a:txBody>
                    <a:bodyPr/>
                    <a:lstStyle/>
                    <a:p>
                      <a:pPr algn="ctr"/>
                      <a:r>
                        <a:rPr lang="en-GB" sz="1200" dirty="0" smtClean="0">
                          <a:latin typeface="Arial" panose="020B0604020202020204" pitchFamily="34" charset="0"/>
                          <a:cs typeface="Arial" panose="020B0604020202020204" pitchFamily="34" charset="0"/>
                        </a:rPr>
                        <a:t>Wearables</a:t>
                      </a:r>
                    </a:p>
                  </a:txBody>
                  <a:tcPr/>
                </a:tc>
                <a:tc>
                  <a:txBody>
                    <a:bodyPr/>
                    <a:lstStyle/>
                    <a:p>
                      <a:pPr algn="ctr"/>
                      <a:r>
                        <a:rPr lang="en-GB" sz="1200" dirty="0" smtClean="0">
                          <a:latin typeface="Arial" panose="020B0604020202020204" pitchFamily="34" charset="0"/>
                          <a:cs typeface="Arial" panose="020B0604020202020204" pitchFamily="34" charset="0"/>
                        </a:rPr>
                        <a:t>Health</a:t>
                      </a:r>
                    </a:p>
                  </a:txBody>
                  <a:tcPr/>
                </a:tc>
              </a:tr>
            </a:tbl>
          </a:graphicData>
        </a:graphic>
      </p:graphicFrame>
    </p:spTree>
    <p:extLst>
      <p:ext uri="{BB962C8B-B14F-4D97-AF65-F5344CB8AC3E}">
        <p14:creationId xmlns:p14="http://schemas.microsoft.com/office/powerpoint/2010/main" val="2366586438"/>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4247317"/>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smtClean="0">
                <a:solidFill>
                  <a:srgbClr val="000000"/>
                </a:solidFill>
                <a:latin typeface="Arial" panose="020B0604020202020204" pitchFamily="34" charset="0"/>
              </a:rPr>
              <a:t>The </a:t>
            </a:r>
            <a:r>
              <a:rPr lang="en-US" dirty="0">
                <a:solidFill>
                  <a:srgbClr val="000000"/>
                </a:solidFill>
                <a:latin typeface="Arial" panose="020B0604020202020204" pitchFamily="34" charset="0"/>
              </a:rPr>
              <a:t>number of points available for each unit depends on the unit grade achieved. </a:t>
            </a:r>
            <a:r>
              <a:rPr lang="en-US" dirty="0" smtClean="0">
                <a:solidFill>
                  <a:srgbClr val="000000"/>
                </a:solidFill>
                <a:latin typeface="Arial" panose="020B0604020202020204" pitchFamily="34" charset="0"/>
              </a:rPr>
              <a:t>Units </a:t>
            </a:r>
            <a:r>
              <a:rPr lang="en-US" dirty="0">
                <a:solidFill>
                  <a:srgbClr val="000000"/>
                </a:solidFill>
                <a:latin typeface="Arial" panose="020B0604020202020204" pitchFamily="34" charset="0"/>
              </a:rPr>
              <a:t>1 and 2 in the Cambridge </a:t>
            </a:r>
            <a:r>
              <a:rPr lang="en-US" dirty="0" err="1">
                <a:solidFill>
                  <a:srgbClr val="000000"/>
                </a:solidFill>
                <a:latin typeface="Arial" panose="020B0604020202020204" pitchFamily="34" charset="0"/>
              </a:rPr>
              <a:t>Technicals</a:t>
            </a:r>
            <a:r>
              <a:rPr lang="en-US" dirty="0">
                <a:solidFill>
                  <a:srgbClr val="000000"/>
                </a:solidFill>
                <a:latin typeface="Arial" panose="020B0604020202020204" pitchFamily="34" charset="0"/>
              </a:rPr>
              <a:t> in IT are 90 GLH; all other units are 60 GLH. </a:t>
            </a:r>
            <a:r>
              <a:rPr lang="en-US" dirty="0" smtClean="0">
                <a:solidFill>
                  <a:srgbClr val="000000"/>
                </a:solidFill>
                <a:latin typeface="Arial" panose="020B0604020202020204" pitchFamily="34" charset="0"/>
              </a:rPr>
              <a:t>The </a:t>
            </a:r>
            <a:r>
              <a:rPr lang="en-US" dirty="0">
                <a:solidFill>
                  <a:srgbClr val="000000"/>
                </a:solidFill>
                <a:latin typeface="Arial" panose="020B0604020202020204" pitchFamily="34" charset="0"/>
              </a:rPr>
              <a:t>table below shows the number of points issued for each grade</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a:buClr>
                <a:srgbClr val="00B050"/>
              </a:buClr>
              <a:buSzPct val="80000"/>
            </a:pPr>
            <a:r>
              <a:rPr lang="en-US" dirty="0">
                <a:solidFill>
                  <a:srgbClr val="000000"/>
                </a:solidFill>
                <a:latin typeface="Arial" panose="020B0604020202020204" pitchFamily="34" charset="0"/>
              </a:rPr>
              <a:t>		</a:t>
            </a:r>
          </a:p>
          <a:p>
            <a:pPr>
              <a:buClr>
                <a:srgbClr val="00B050"/>
              </a:buClr>
              <a:buSzPct val="80000"/>
            </a:pPr>
            <a:r>
              <a:rPr lang="en-GB" dirty="0">
                <a:solidFill>
                  <a:srgbClr val="000000"/>
                </a:solidFill>
                <a:latin typeface="Arial" panose="020B0604020202020204" pitchFamily="34" charset="0"/>
              </a:rPr>
              <a:t>	</a:t>
            </a:r>
            <a:endParaRPr lang="en-GB" dirty="0" smtClean="0">
              <a:solidFill>
                <a:srgbClr val="000000"/>
              </a:solidFill>
              <a:latin typeface="Arial" panose="020B0604020202020204" pitchFamily="34" charset="0"/>
            </a:endParaRPr>
          </a:p>
          <a:p>
            <a:pPr>
              <a:buClr>
                <a:srgbClr val="00B050"/>
              </a:buClr>
              <a:buSzPct val="80000"/>
            </a:pPr>
            <a:endParaRPr lang="en-US" dirty="0">
              <a:solidFill>
                <a:srgbClr val="000000"/>
              </a:solidFill>
              <a:latin typeface="Arial" panose="020B0604020202020204" pitchFamily="34" charset="0"/>
            </a:endParaRPr>
          </a:p>
          <a:p>
            <a:pPr>
              <a:buClr>
                <a:srgbClr val="00B050"/>
              </a:buClr>
              <a:buSzPct val="80000"/>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To calculate the learner’s qualification </a:t>
            </a:r>
            <a:r>
              <a:rPr lang="en-US" dirty="0" smtClean="0"/>
              <a:t>grade you </a:t>
            </a:r>
            <a:r>
              <a:rPr lang="en-US" dirty="0"/>
              <a:t>will need to add up all the points for the units the learner has achieved, making sure they’ve covered the appropriate mandatory content, taken sufficient externally assessed units, and any units required for the chosen pathway</a:t>
            </a:r>
            <a:r>
              <a:rPr lang="en-US" dirty="0" smtClean="0"/>
              <a:t>.</a:t>
            </a:r>
            <a:endParaRPr lang="en-GB"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GB" dirty="0" smtClean="0">
                <a:solidFill>
                  <a:srgbClr val="000000"/>
                </a:solidFill>
                <a:latin typeface="Arial" panose="020B0604020202020204" pitchFamily="34" charset="0"/>
              </a:rPr>
              <a:t> </a:t>
            </a:r>
            <a:r>
              <a:rPr lang="en-GB" dirty="0">
                <a:solidFill>
                  <a:srgbClr val="000000"/>
                </a:solidFill>
                <a:latin typeface="Arial" panose="020B0604020202020204" pitchFamily="34" charset="0"/>
              </a:rPr>
              <a:t>	</a:t>
            </a:r>
          </a:p>
        </p:txBody>
      </p:sp>
      <p:graphicFrame>
        <p:nvGraphicFramePr>
          <p:cNvPr id="3" name="Table 2"/>
          <p:cNvGraphicFramePr>
            <a:graphicFrameLocks noGrp="1"/>
          </p:cNvGraphicFramePr>
          <p:nvPr>
            <p:extLst>
              <p:ext uri="{D42A27DB-BD31-4B8C-83A1-F6EECF244321}">
                <p14:modId xmlns:p14="http://schemas.microsoft.com/office/powerpoint/2010/main" val="4013614438"/>
              </p:ext>
            </p:extLst>
          </p:nvPr>
        </p:nvGraphicFramePr>
        <p:xfrm>
          <a:off x="827584" y="2276872"/>
          <a:ext cx="7200800" cy="1463040"/>
        </p:xfrm>
        <a:graphic>
          <a:graphicData uri="http://schemas.openxmlformats.org/drawingml/2006/table">
            <a:tbl>
              <a:tblPr firstRow="1" bandRow="1">
                <a:tableStyleId>{5C22544A-7EE6-4342-B048-85BDC9FD1C3A}</a:tableStyleId>
              </a:tblPr>
              <a:tblGrid>
                <a:gridCol w="1440160"/>
                <a:gridCol w="1440160"/>
                <a:gridCol w="1440160"/>
                <a:gridCol w="1440160"/>
                <a:gridCol w="1440160"/>
              </a:tblGrid>
              <a:tr h="182838">
                <a:tc>
                  <a:txBody>
                    <a:bodyPr/>
                    <a:lstStyle/>
                    <a:p>
                      <a:r>
                        <a:rPr kumimoji="0" lang="en-GB" b="1" kern="1200" dirty="0" smtClean="0">
                          <a:solidFill>
                            <a:srgbClr val="000000"/>
                          </a:solidFill>
                          <a:latin typeface="Arial" panose="020B0604020202020204" pitchFamily="34" charset="0"/>
                          <a:ea typeface="+mn-ea"/>
                          <a:cs typeface="Arial" panose="020B0604020202020204" pitchFamily="34" charset="0"/>
                        </a:rPr>
                        <a:t>Unit GLH</a:t>
                      </a:r>
                      <a:endParaRPr kumimoji="0" lang="en-GB"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b="1" dirty="0" smtClean="0">
                          <a:solidFill>
                            <a:srgbClr val="000000"/>
                          </a:solidFill>
                          <a:latin typeface="Arial" panose="020B0604020202020204" pitchFamily="34" charset="0"/>
                          <a:cs typeface="Arial" panose="020B0604020202020204" pitchFamily="34" charset="0"/>
                        </a:rPr>
                        <a:t>Points table for units based on GLH </a:t>
                      </a:r>
                      <a:endParaRPr lang="en-GB"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dirty="0">
                        <a:latin typeface="Arial" panose="020B0604020202020204" pitchFamily="34" charset="0"/>
                        <a:cs typeface="Arial" panose="020B0604020202020204" pitchFamily="34" charset="0"/>
                      </a:endParaRPr>
                    </a:p>
                  </a:txBody>
                  <a:tcPr/>
                </a:tc>
                <a:tc>
                  <a:txBody>
                    <a:bodyPr/>
                    <a:lstStyle/>
                    <a:p>
                      <a:r>
                        <a:rPr lang="en-GB" dirty="0" smtClean="0">
                          <a:solidFill>
                            <a:srgbClr val="000000"/>
                          </a:solidFill>
                          <a:latin typeface="Arial" panose="020B0604020202020204" pitchFamily="34" charset="0"/>
                          <a:cs typeface="Arial" panose="020B0604020202020204" pitchFamily="34" charset="0"/>
                        </a:rPr>
                        <a:t>pass </a:t>
                      </a:r>
                      <a:endParaRPr lang="en-GB"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000000"/>
                          </a:solidFill>
                          <a:latin typeface="Arial" panose="020B0604020202020204" pitchFamily="34" charset="0"/>
                          <a:cs typeface="Arial" panose="020B0604020202020204" pitchFamily="34" charset="0"/>
                        </a:rPr>
                        <a:t>merit </a:t>
                      </a:r>
                      <a:endParaRPr lang="en-GB" dirty="0" smtClean="0">
                        <a:latin typeface="Arial" panose="020B0604020202020204" pitchFamily="34" charset="0"/>
                        <a:cs typeface="Arial" panose="020B0604020202020204" pitchFamily="34" charset="0"/>
                      </a:endParaRPr>
                    </a:p>
                  </a:txBody>
                  <a:tcPr/>
                </a:tc>
                <a:tc>
                  <a:txBody>
                    <a:bodyPr/>
                    <a:lstStyle/>
                    <a:p>
                      <a:r>
                        <a:rPr lang="en-GB" dirty="0" smtClean="0">
                          <a:solidFill>
                            <a:srgbClr val="000000"/>
                          </a:solidFill>
                          <a:latin typeface="Arial" panose="020B0604020202020204" pitchFamily="34" charset="0"/>
                          <a:cs typeface="Arial" panose="020B0604020202020204" pitchFamily="34" charset="0"/>
                        </a:rPr>
                        <a:t>distinction </a:t>
                      </a:r>
                      <a:endParaRPr lang="en-GB" dirty="0">
                        <a:latin typeface="Arial" panose="020B0604020202020204" pitchFamily="34" charset="0"/>
                        <a:cs typeface="Arial" panose="020B0604020202020204" pitchFamily="34" charset="0"/>
                      </a:endParaRPr>
                    </a:p>
                  </a:txBody>
                  <a:tcPr/>
                </a:tc>
                <a:tc>
                  <a:txBody>
                    <a:bodyPr/>
                    <a:lstStyle/>
                    <a:p>
                      <a:r>
                        <a:rPr lang="en-GB" dirty="0" smtClean="0">
                          <a:solidFill>
                            <a:srgbClr val="000000"/>
                          </a:solidFill>
                          <a:latin typeface="Arial" panose="020B0604020202020204" pitchFamily="34" charset="0"/>
                          <a:cs typeface="Arial" panose="020B0604020202020204" pitchFamily="34" charset="0"/>
                        </a:rPr>
                        <a:t>unclassified </a:t>
                      </a:r>
                      <a:endParaRPr lang="en-GB" dirty="0">
                        <a:latin typeface="Arial" panose="020B0604020202020204" pitchFamily="34" charset="0"/>
                        <a:cs typeface="Arial" panose="020B0604020202020204" pitchFamily="34" charset="0"/>
                      </a:endParaRPr>
                    </a:p>
                  </a:txBody>
                  <a:tcPr/>
                </a:tc>
              </a:tr>
              <a:tr h="182838">
                <a:tc>
                  <a:txBody>
                    <a:bodyPr/>
                    <a:lstStyle/>
                    <a:p>
                      <a:r>
                        <a:rPr lang="en-GB" b="1" dirty="0" smtClean="0">
                          <a:solidFill>
                            <a:srgbClr val="000000"/>
                          </a:solidFill>
                          <a:latin typeface="Arial" panose="020B0604020202020204" pitchFamily="34" charset="0"/>
                          <a:cs typeface="Arial" panose="020B0604020202020204" pitchFamily="34" charset="0"/>
                        </a:rPr>
                        <a:t>60 </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14</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16</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18</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0</a:t>
                      </a:r>
                      <a:endParaRPr lang="en-GB" dirty="0">
                        <a:latin typeface="Arial" panose="020B0604020202020204" pitchFamily="34" charset="0"/>
                        <a:cs typeface="Arial" panose="020B0604020202020204" pitchFamily="34" charset="0"/>
                      </a:endParaRPr>
                    </a:p>
                  </a:txBody>
                  <a:tcPr/>
                </a:tc>
              </a:tr>
              <a:tr h="182838">
                <a:tc>
                  <a:txBody>
                    <a:bodyPr/>
                    <a:lstStyle/>
                    <a:p>
                      <a:r>
                        <a:rPr lang="en-GB" b="1" dirty="0" smtClean="0">
                          <a:solidFill>
                            <a:srgbClr val="000000"/>
                          </a:solidFill>
                          <a:latin typeface="Arial" panose="020B0604020202020204" pitchFamily="34" charset="0"/>
                          <a:cs typeface="Arial" panose="020B0604020202020204" pitchFamily="34" charset="0"/>
                        </a:rPr>
                        <a:t>90 </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21</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24</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27</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0</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386090"/>
          </a:xfrm>
          <a:prstGeom prst="rect">
            <a:avLst/>
          </a:prstGeom>
        </p:spPr>
        <p:txBody>
          <a:bodyPr wrap="square">
            <a:spAutoFit/>
          </a:bodyPr>
          <a:lstStyle/>
          <a:p>
            <a:pPr marL="284163" indent="-284163">
              <a:buClr>
                <a:srgbClr val="00B050"/>
              </a:buClr>
              <a:buFont typeface="Wingdings 3" panose="05040102010807070707" pitchFamily="18" charset="2"/>
              <a:buChar char=""/>
            </a:pPr>
            <a:r>
              <a:rPr lang="en-US" sz="1680" dirty="0" smtClean="0"/>
              <a:t>For Distinction you need to choose a business with an Internet presence, a UK company that is not too large and not too small, between 10 and 200 shops that does not have a European or World presence. Examples could include </a:t>
            </a:r>
            <a:r>
              <a:rPr lang="en-US" sz="1680" dirty="0" err="1" smtClean="0"/>
              <a:t>Wrattons</a:t>
            </a:r>
            <a:r>
              <a:rPr lang="en-US" sz="1680" dirty="0" smtClean="0"/>
              <a:t>, Toys R Us, Greggs, Richer Sounds etc.</a:t>
            </a:r>
          </a:p>
          <a:p>
            <a:pPr marL="284163" indent="-284163">
              <a:buClr>
                <a:srgbClr val="00B050"/>
              </a:buClr>
              <a:buFont typeface="Wingdings 3" panose="05040102010807070707" pitchFamily="18" charset="2"/>
              <a:buChar char=""/>
            </a:pPr>
            <a:r>
              <a:rPr lang="en-US" sz="1680" dirty="0" smtClean="0"/>
              <a:t>It needs to have some form of online presence but this does not need to be large, and does not need to sell directly to the customer, even if this is just a Facebook presence.</a:t>
            </a:r>
          </a:p>
          <a:p>
            <a:pPr marL="284163" indent="-284163">
              <a:buClr>
                <a:srgbClr val="00B050"/>
              </a:buClr>
              <a:buFont typeface="Wingdings 3" panose="05040102010807070707" pitchFamily="18" charset="2"/>
              <a:buChar char=""/>
            </a:pPr>
            <a:r>
              <a:rPr lang="en-US" sz="1680" dirty="0" smtClean="0"/>
              <a:t>For this company you will follow through to the end of the project, using it for all the Distinction references so you need to have some degree of knowledge of its customer base, its product range, its potential, its direct and indirect rivals and its prior issues on the market.</a:t>
            </a:r>
          </a:p>
          <a:p>
            <a:pPr marL="284163" indent="-284163">
              <a:buClr>
                <a:srgbClr val="00B050"/>
              </a:buClr>
              <a:buFont typeface="Wingdings 3" panose="05040102010807070707" pitchFamily="18" charset="2"/>
              <a:buChar char=""/>
            </a:pPr>
            <a:r>
              <a:rPr lang="en-US" sz="1680" dirty="0" smtClean="0"/>
              <a:t>A lot of what you write may be intelligent guesswork but that is all right, as long as it sounds like the company and the products it sells.</a:t>
            </a:r>
          </a:p>
          <a:p>
            <a:pPr>
              <a:buClr>
                <a:srgbClr val="00B050"/>
              </a:buClr>
            </a:pPr>
            <a:r>
              <a:rPr lang="en-US" sz="1680" b="1" dirty="0" smtClean="0">
                <a:solidFill>
                  <a:srgbClr val="FF0000"/>
                </a:solidFill>
              </a:rPr>
              <a:t>D1.1 - Task 06 </a:t>
            </a:r>
            <a:r>
              <a:rPr lang="en-US" sz="1680" dirty="0" smtClean="0">
                <a:solidFill>
                  <a:srgbClr val="FF0000"/>
                </a:solidFill>
              </a:rPr>
              <a:t>– Describe the positive impacts and the potential </a:t>
            </a:r>
            <a:r>
              <a:rPr lang="en-US" sz="1680" dirty="0">
                <a:solidFill>
                  <a:srgbClr val="FF0000"/>
                </a:solidFill>
              </a:rPr>
              <a:t>negative impacts of </a:t>
            </a:r>
            <a:r>
              <a:rPr lang="en-US" sz="1680" dirty="0" smtClean="0">
                <a:solidFill>
                  <a:srgbClr val="FF0000"/>
                </a:solidFill>
              </a:rPr>
              <a:t>IoE innovations on customers and staff of your selected business. </a:t>
            </a:r>
            <a:r>
              <a:rPr lang="en-US" sz="1680" dirty="0">
                <a:solidFill>
                  <a:srgbClr val="FF0000"/>
                </a:solidFill>
              </a:rPr>
              <a:t>These should be evaluated, using examples to illustrate the points being </a:t>
            </a:r>
            <a:r>
              <a:rPr lang="en-US" sz="1680" dirty="0" smtClean="0">
                <a:solidFill>
                  <a:srgbClr val="FF0000"/>
                </a:solidFill>
              </a:rPr>
              <a:t>made.</a:t>
            </a:r>
            <a:endParaRPr lang="en-US" sz="168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2800" dirty="0" smtClean="0"/>
              <a:t>D1.1 - </a:t>
            </a:r>
            <a:r>
              <a:rPr lang="en-US" sz="2800" dirty="0"/>
              <a:t>4 Pillars of IoE - </a:t>
            </a:r>
            <a:r>
              <a:rPr lang="en-US" sz="2800" dirty="0" smtClean="0"/>
              <a:t>People </a:t>
            </a:r>
            <a:r>
              <a:rPr lang="en-US" sz="2800" dirty="0"/>
              <a:t>and how they </a:t>
            </a:r>
            <a:r>
              <a:rPr lang="en-US" sz="2800" dirty="0" smtClean="0"/>
              <a:t>connect</a:t>
            </a:r>
            <a:endParaRPr lang="en-US" sz="28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9"/>
          <p:cNvGraphicFramePr>
            <a:graphicFrameLocks noGrp="1"/>
          </p:cNvGraphicFramePr>
          <p:nvPr>
            <p:extLst>
              <p:ext uri="{D42A27DB-BD31-4B8C-83A1-F6EECF244321}">
                <p14:modId xmlns:p14="http://schemas.microsoft.com/office/powerpoint/2010/main" val="4127925974"/>
              </p:ext>
            </p:extLst>
          </p:nvPr>
        </p:nvGraphicFramePr>
        <p:xfrm>
          <a:off x="251520" y="6212160"/>
          <a:ext cx="6877073" cy="457200"/>
        </p:xfrm>
        <a:graphic>
          <a:graphicData uri="http://schemas.openxmlformats.org/drawingml/2006/table">
            <a:tbl>
              <a:tblPr firstRow="1" bandRow="1">
                <a:tableStyleId>{5C22544A-7EE6-4342-B048-85BDC9FD1C3A}</a:tableStyleId>
              </a:tblPr>
              <a:tblGrid>
                <a:gridCol w="877924"/>
                <a:gridCol w="951085"/>
                <a:gridCol w="1609528"/>
                <a:gridCol w="804764"/>
                <a:gridCol w="951085"/>
                <a:gridCol w="1024245"/>
                <a:gridCol w="658442"/>
              </a:tblGrid>
              <a:tr h="370840">
                <a:tc>
                  <a:txBody>
                    <a:bodyPr/>
                    <a:lstStyle/>
                    <a:p>
                      <a:pPr algn="ctr"/>
                      <a:r>
                        <a:rPr lang="en-GB" sz="1200" dirty="0" smtClean="0">
                          <a:latin typeface="Arial" panose="020B0604020202020204" pitchFamily="34" charset="0"/>
                          <a:cs typeface="Arial" panose="020B0604020202020204" pitchFamily="34" charset="0"/>
                        </a:rPr>
                        <a:t>Students</a:t>
                      </a:r>
                      <a:endParaRPr lang="en-GB" sz="1200" dirty="0">
                        <a:latin typeface="Arial" panose="020B0604020202020204" pitchFamily="34" charset="0"/>
                        <a:cs typeface="Arial" panose="020B0604020202020204" pitchFamily="34" charset="0"/>
                      </a:endParaRPr>
                    </a:p>
                  </a:txBody>
                  <a:tcPr/>
                </a:tc>
                <a:tc>
                  <a:txBody>
                    <a:bodyPr/>
                    <a:lstStyle/>
                    <a:p>
                      <a:pPr algn="ctr"/>
                      <a:r>
                        <a:rPr lang="en-GB" sz="1200" dirty="0" smtClean="0">
                          <a:latin typeface="Arial" panose="020B0604020202020204" pitchFamily="34" charset="0"/>
                          <a:cs typeface="Arial" panose="020B0604020202020204" pitchFamily="34" charset="0"/>
                        </a:rPr>
                        <a:t>Members of society </a:t>
                      </a:r>
                      <a:endParaRPr lang="en-GB" sz="1200" dirty="0">
                        <a:latin typeface="Arial" panose="020B0604020202020204" pitchFamily="34" charset="0"/>
                        <a:cs typeface="Arial" panose="020B0604020202020204" pitchFamily="34" charset="0"/>
                      </a:endParaRPr>
                    </a:p>
                  </a:txBody>
                  <a:tcPr/>
                </a:tc>
                <a:tc>
                  <a:txBody>
                    <a:bodyPr/>
                    <a:lstStyle/>
                    <a:p>
                      <a:pPr algn="ctr"/>
                      <a:r>
                        <a:rPr lang="en-US" sz="1200" dirty="0" smtClean="0">
                          <a:latin typeface="Arial" panose="020B0604020202020204" pitchFamily="34" charset="0"/>
                          <a:cs typeface="Arial" panose="020B0604020202020204" pitchFamily="34" charset="0"/>
                        </a:rPr>
                        <a:t>Connecting people in relevant ways </a:t>
                      </a:r>
                      <a:endParaRPr lang="en-GB" sz="1200" dirty="0">
                        <a:latin typeface="Arial" panose="020B0604020202020204" pitchFamily="34" charset="0"/>
                        <a:cs typeface="Arial" panose="020B0604020202020204" pitchFamily="34" charset="0"/>
                      </a:endParaRPr>
                    </a:p>
                  </a:txBody>
                  <a:tcPr/>
                </a:tc>
                <a:tc>
                  <a:txBody>
                    <a:bodyPr/>
                    <a:lstStyle/>
                    <a:p>
                      <a:pPr algn="ctr"/>
                      <a:r>
                        <a:rPr lang="en-GB" sz="1200" dirty="0" smtClean="0">
                          <a:latin typeface="Arial" panose="020B0604020202020204" pitchFamily="34" charset="0"/>
                          <a:cs typeface="Arial" panose="020B0604020202020204" pitchFamily="34" charset="0"/>
                        </a:rPr>
                        <a:t>Devices</a:t>
                      </a:r>
                    </a:p>
                  </a:txBody>
                  <a:tcPr/>
                </a:tc>
                <a:tc>
                  <a:txBody>
                    <a:bodyPr/>
                    <a:lstStyle/>
                    <a:p>
                      <a:pPr algn="ctr"/>
                      <a:r>
                        <a:rPr lang="en-GB" sz="1200" dirty="0" smtClean="0">
                          <a:latin typeface="Arial" panose="020B0604020202020204" pitchFamily="34" charset="0"/>
                          <a:cs typeface="Arial" panose="020B0604020202020204" pitchFamily="34" charset="0"/>
                        </a:rPr>
                        <a:t>Social Networks</a:t>
                      </a:r>
                    </a:p>
                  </a:txBody>
                  <a:tcPr/>
                </a:tc>
                <a:tc>
                  <a:txBody>
                    <a:bodyPr/>
                    <a:lstStyle/>
                    <a:p>
                      <a:pPr algn="ctr"/>
                      <a:r>
                        <a:rPr lang="en-GB" sz="1200" dirty="0" smtClean="0">
                          <a:latin typeface="Arial" panose="020B0604020202020204" pitchFamily="34" charset="0"/>
                          <a:cs typeface="Arial" panose="020B0604020202020204" pitchFamily="34" charset="0"/>
                        </a:rPr>
                        <a:t>Wearables</a:t>
                      </a:r>
                    </a:p>
                  </a:txBody>
                  <a:tcPr/>
                </a:tc>
                <a:tc>
                  <a:txBody>
                    <a:bodyPr/>
                    <a:lstStyle/>
                    <a:p>
                      <a:pPr algn="ctr"/>
                      <a:r>
                        <a:rPr lang="en-GB" sz="1200" dirty="0" smtClean="0">
                          <a:latin typeface="Arial" panose="020B0604020202020204" pitchFamily="34" charset="0"/>
                          <a:cs typeface="Arial" panose="020B0604020202020204" pitchFamily="34" charset="0"/>
                        </a:rPr>
                        <a:t>Health</a:t>
                      </a:r>
                    </a:p>
                  </a:txBody>
                  <a:tcPr/>
                </a:tc>
              </a:tr>
            </a:tbl>
          </a:graphicData>
        </a:graphic>
      </p:graphicFrame>
    </p:spTree>
    <p:extLst>
      <p:ext uri="{BB962C8B-B14F-4D97-AF65-F5344CB8AC3E}">
        <p14:creationId xmlns:p14="http://schemas.microsoft.com/office/powerpoint/2010/main" val="3622595332"/>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586145"/>
          </a:xfrm>
          <a:prstGeom prst="rect">
            <a:avLst/>
          </a:prstGeom>
        </p:spPr>
        <p:txBody>
          <a:bodyPr wrap="square">
            <a:spAutoFit/>
          </a:bodyPr>
          <a:lstStyle/>
          <a:p>
            <a:pPr marL="284163" indent="-284163">
              <a:buClr>
                <a:srgbClr val="00B050"/>
              </a:buClr>
              <a:buFont typeface="Wingdings 3" panose="05040102010807070707" pitchFamily="18" charset="2"/>
              <a:buChar char=""/>
            </a:pPr>
            <a:r>
              <a:rPr lang="en-US" sz="1700" dirty="0" smtClean="0"/>
              <a:t>Globally, the world is not on one level, there is a great variance on who has and who has not and that divide is getting wider as more technologies are added and adapted as standard within companies.</a:t>
            </a:r>
          </a:p>
          <a:p>
            <a:pPr marL="284163" indent="-284163">
              <a:buClr>
                <a:srgbClr val="00B050"/>
              </a:buClr>
              <a:buFont typeface="Wingdings 3" panose="05040102010807070707" pitchFamily="18" charset="2"/>
              <a:buChar char=""/>
            </a:pPr>
            <a:r>
              <a:rPr lang="en-US" sz="1700" b="1" dirty="0" smtClean="0"/>
              <a:t>Individuals</a:t>
            </a:r>
            <a:r>
              <a:rPr lang="en-US" sz="1700" dirty="0" smtClean="0"/>
              <a:t> – Big business is getting bigger, the IoE is advancing that, giving access to better and more useful information, connecting that with customers and companies and increasing productivity. If you have it. If you do not then these major competitors are getting stronger, taking your customers and making you weaker. Having individuals from NDC’s become more reliant on foreign imports does not benefit them, it makes them more of a customer base due to the lack of technology</a:t>
            </a:r>
          </a:p>
          <a:p>
            <a:pPr marL="284163" indent="-284163">
              <a:buClr>
                <a:srgbClr val="00B050"/>
              </a:buClr>
              <a:buFont typeface="Wingdings 3" panose="05040102010807070707" pitchFamily="18" charset="2"/>
              <a:buChar char=""/>
            </a:pPr>
            <a:r>
              <a:rPr lang="en-US" sz="1700" b="1" dirty="0" smtClean="0"/>
              <a:t>Society</a:t>
            </a:r>
            <a:r>
              <a:rPr lang="en-US" sz="1700" dirty="0" smtClean="0"/>
              <a:t> – Add to this mix a continued globalization, the growing of global economies taking advantage of those countries without this technology and you get a denigration of the society as it struggles to compete with the larger connected companies. When discussing society and connectivity we need to talk about globalization and what it means to these societies. The rise in the IoE for countries that do not have this facility or the infrastructure is not in place will have a major impact in their ability to move forward.</a:t>
            </a:r>
          </a:p>
        </p:txBody>
      </p:sp>
      <p:sp>
        <p:nvSpPr>
          <p:cNvPr id="8" name="Title 2"/>
          <p:cNvSpPr>
            <a:spLocks noGrp="1"/>
          </p:cNvSpPr>
          <p:nvPr>
            <p:ph type="title"/>
          </p:nvPr>
        </p:nvSpPr>
        <p:spPr>
          <a:xfrm>
            <a:off x="70266" y="72008"/>
            <a:ext cx="8859452" cy="548680"/>
          </a:xfrm>
        </p:spPr>
        <p:txBody>
          <a:bodyPr>
            <a:noAutofit/>
          </a:bodyPr>
          <a:lstStyle/>
          <a:p>
            <a:r>
              <a:rPr lang="en-US" sz="2800" dirty="0" smtClean="0"/>
              <a:t>P2.3 - </a:t>
            </a:r>
            <a:r>
              <a:rPr lang="en-US" sz="2800" dirty="0"/>
              <a:t>4 Pillars of IoE - </a:t>
            </a:r>
            <a:r>
              <a:rPr lang="en-US" sz="2800" dirty="0" smtClean="0"/>
              <a:t>People </a:t>
            </a:r>
            <a:r>
              <a:rPr lang="en-US" sz="2800" dirty="0"/>
              <a:t>and how they </a:t>
            </a:r>
            <a:r>
              <a:rPr lang="en-US" sz="2800" dirty="0" smtClean="0"/>
              <a:t>connect</a:t>
            </a:r>
            <a:endParaRPr lang="en-US" sz="28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206659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4972130"/>
          </a:xfrm>
          <a:prstGeom prst="rect">
            <a:avLst/>
          </a:prstGeom>
        </p:spPr>
        <p:txBody>
          <a:bodyPr wrap="square">
            <a:spAutoFit/>
          </a:bodyPr>
          <a:lstStyle/>
          <a:p>
            <a:pPr marL="284163" indent="-284163">
              <a:buClr>
                <a:srgbClr val="00B050"/>
              </a:buClr>
              <a:buFont typeface="Wingdings 3" panose="05040102010807070707" pitchFamily="18" charset="2"/>
              <a:buChar char=""/>
            </a:pPr>
            <a:r>
              <a:rPr lang="en-US" sz="1510" b="1" dirty="0" smtClean="0"/>
              <a:t>Environment</a:t>
            </a:r>
            <a:r>
              <a:rPr lang="en-US" sz="1510" dirty="0" smtClean="0"/>
              <a:t> – On a local scale where the country is industrialised, connected etc. the impact on the environment with devices that manage, measure and benefit the environment is having a good impact. But what we do with this information once processed is a different matter.</a:t>
            </a:r>
          </a:p>
          <a:p>
            <a:pPr marL="284163" indent="-284163">
              <a:buClr>
                <a:srgbClr val="00B050"/>
              </a:buClr>
              <a:buFont typeface="Wingdings 3" panose="05040102010807070707" pitchFamily="18" charset="2"/>
              <a:buChar char=""/>
            </a:pPr>
            <a:r>
              <a:rPr lang="en-US" sz="1510" dirty="0" smtClean="0"/>
              <a:t>For instance, companies in Britain are legally allowed to river dump 10% of their wastage chemicals and by-products, they have to safely dispose of the other 90%. Knowing through river testing, sensors and data measuring etc. how much companies have wasted and not met the 10% encourages them to legally reach that 10%.</a:t>
            </a:r>
          </a:p>
          <a:p>
            <a:pPr marL="284163" indent="-284163">
              <a:buClr>
                <a:srgbClr val="00B050"/>
              </a:buClr>
              <a:buFont typeface="Wingdings 3" panose="05040102010807070707" pitchFamily="18" charset="2"/>
              <a:buChar char=""/>
            </a:pPr>
            <a:r>
              <a:rPr lang="en-US" sz="1510" dirty="0" smtClean="0"/>
              <a:t>Using this data on an environmental level can cause more harm, just as using any data collected can do harm.</a:t>
            </a:r>
          </a:p>
          <a:p>
            <a:pPr marL="284163" indent="-284163">
              <a:buClr>
                <a:srgbClr val="00B050"/>
              </a:buClr>
              <a:buFont typeface="Wingdings 3" panose="05040102010807070707" pitchFamily="18" charset="2"/>
              <a:buChar char=""/>
            </a:pPr>
            <a:r>
              <a:rPr lang="en-US" sz="1510" dirty="0" smtClean="0"/>
              <a:t>On a global scale, the measuring and collecting of raw data using more modern IoE means has led to climate change agreements, environmental agreements, carbon emission reductions etc. Using more clarified raw data will only benefit the ability to create change if the data is more available.</a:t>
            </a:r>
          </a:p>
          <a:p>
            <a:pPr>
              <a:buClr>
                <a:srgbClr val="00B050"/>
              </a:buClr>
            </a:pPr>
            <a:r>
              <a:rPr lang="en-US" sz="1510" b="1" dirty="0" smtClean="0">
                <a:solidFill>
                  <a:srgbClr val="FF0000"/>
                </a:solidFill>
              </a:rPr>
              <a:t>M1.1 - Task 07 </a:t>
            </a:r>
            <a:r>
              <a:rPr lang="en-US" sz="1510" dirty="0" smtClean="0">
                <a:solidFill>
                  <a:srgbClr val="FF0000"/>
                </a:solidFill>
              </a:rPr>
              <a:t>– Analyse, in terms of People, the positive impacts on how the different speeds of advancement for individuals, within society and on the environment can have a more global impact.</a:t>
            </a:r>
          </a:p>
          <a:p>
            <a:pPr>
              <a:buClr>
                <a:srgbClr val="00B050"/>
              </a:buClr>
            </a:pPr>
            <a:r>
              <a:rPr lang="en-US" sz="1510" b="1" dirty="0" smtClean="0">
                <a:solidFill>
                  <a:srgbClr val="FF0000"/>
                </a:solidFill>
              </a:rPr>
              <a:t>D1.2 – Task 08 </a:t>
            </a:r>
            <a:r>
              <a:rPr lang="en-US" sz="1510" dirty="0" smtClean="0">
                <a:solidFill>
                  <a:srgbClr val="FF0000"/>
                </a:solidFill>
              </a:rPr>
              <a:t>– Describe the positive and negative impacts of the innovations to your selected business. These should be evaluated, using examples to illustrate the points being made.</a:t>
            </a:r>
            <a:endParaRPr lang="en-US" sz="151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2800" dirty="0" smtClean="0"/>
              <a:t>M1.1 - </a:t>
            </a:r>
            <a:r>
              <a:rPr lang="en-US" sz="2800" dirty="0"/>
              <a:t>4 Pillars of IoE - </a:t>
            </a:r>
            <a:r>
              <a:rPr lang="en-US" sz="2800" dirty="0" smtClean="0"/>
              <a:t>People </a:t>
            </a:r>
            <a:r>
              <a:rPr lang="en-US" sz="2800" dirty="0"/>
              <a:t>and how they </a:t>
            </a:r>
            <a:r>
              <a:rPr lang="en-US" sz="2800" dirty="0" smtClean="0"/>
              <a:t>connect</a:t>
            </a:r>
            <a:endParaRPr lang="en-US" sz="28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9"/>
          <p:cNvGraphicFramePr>
            <a:graphicFrameLocks noGrp="1"/>
          </p:cNvGraphicFramePr>
          <p:nvPr>
            <p:extLst>
              <p:ext uri="{D42A27DB-BD31-4B8C-83A1-F6EECF244321}">
                <p14:modId xmlns:p14="http://schemas.microsoft.com/office/powerpoint/2010/main" val="2419779405"/>
              </p:ext>
            </p:extLst>
          </p:nvPr>
        </p:nvGraphicFramePr>
        <p:xfrm>
          <a:off x="251520" y="6212160"/>
          <a:ext cx="6877073" cy="457200"/>
        </p:xfrm>
        <a:graphic>
          <a:graphicData uri="http://schemas.openxmlformats.org/drawingml/2006/table">
            <a:tbl>
              <a:tblPr firstRow="1" bandRow="1">
                <a:tableStyleId>{5C22544A-7EE6-4342-B048-85BDC9FD1C3A}</a:tableStyleId>
              </a:tblPr>
              <a:tblGrid>
                <a:gridCol w="877924"/>
                <a:gridCol w="951085"/>
                <a:gridCol w="1609528"/>
                <a:gridCol w="804764"/>
                <a:gridCol w="951085"/>
                <a:gridCol w="1024245"/>
                <a:gridCol w="658442"/>
              </a:tblGrid>
              <a:tr h="370840">
                <a:tc>
                  <a:txBody>
                    <a:bodyPr/>
                    <a:lstStyle/>
                    <a:p>
                      <a:pPr algn="ctr"/>
                      <a:r>
                        <a:rPr lang="en-GB" sz="1200" dirty="0" smtClean="0">
                          <a:latin typeface="Arial" panose="020B0604020202020204" pitchFamily="34" charset="0"/>
                          <a:cs typeface="Arial" panose="020B0604020202020204" pitchFamily="34" charset="0"/>
                        </a:rPr>
                        <a:t>Students</a:t>
                      </a:r>
                      <a:endParaRPr lang="en-GB" sz="1200" dirty="0">
                        <a:latin typeface="Arial" panose="020B0604020202020204" pitchFamily="34" charset="0"/>
                        <a:cs typeface="Arial" panose="020B0604020202020204" pitchFamily="34" charset="0"/>
                      </a:endParaRPr>
                    </a:p>
                  </a:txBody>
                  <a:tcPr/>
                </a:tc>
                <a:tc>
                  <a:txBody>
                    <a:bodyPr/>
                    <a:lstStyle/>
                    <a:p>
                      <a:pPr algn="ctr"/>
                      <a:r>
                        <a:rPr lang="en-GB" sz="1200" dirty="0" smtClean="0">
                          <a:latin typeface="Arial" panose="020B0604020202020204" pitchFamily="34" charset="0"/>
                          <a:cs typeface="Arial" panose="020B0604020202020204" pitchFamily="34" charset="0"/>
                        </a:rPr>
                        <a:t>Members of society </a:t>
                      </a:r>
                      <a:endParaRPr lang="en-GB" sz="1200" dirty="0">
                        <a:latin typeface="Arial" panose="020B0604020202020204" pitchFamily="34" charset="0"/>
                        <a:cs typeface="Arial" panose="020B0604020202020204" pitchFamily="34" charset="0"/>
                      </a:endParaRPr>
                    </a:p>
                  </a:txBody>
                  <a:tcPr/>
                </a:tc>
                <a:tc>
                  <a:txBody>
                    <a:bodyPr/>
                    <a:lstStyle/>
                    <a:p>
                      <a:pPr algn="ctr"/>
                      <a:r>
                        <a:rPr lang="en-US" sz="1200" dirty="0" smtClean="0">
                          <a:latin typeface="Arial" panose="020B0604020202020204" pitchFamily="34" charset="0"/>
                          <a:cs typeface="Arial" panose="020B0604020202020204" pitchFamily="34" charset="0"/>
                        </a:rPr>
                        <a:t>Connecting people in relevant ways </a:t>
                      </a:r>
                      <a:endParaRPr lang="en-GB" sz="1200" dirty="0">
                        <a:latin typeface="Arial" panose="020B0604020202020204" pitchFamily="34" charset="0"/>
                        <a:cs typeface="Arial" panose="020B0604020202020204" pitchFamily="34" charset="0"/>
                      </a:endParaRPr>
                    </a:p>
                  </a:txBody>
                  <a:tcPr/>
                </a:tc>
                <a:tc>
                  <a:txBody>
                    <a:bodyPr/>
                    <a:lstStyle/>
                    <a:p>
                      <a:pPr algn="ctr"/>
                      <a:r>
                        <a:rPr lang="en-GB" sz="1200" dirty="0" smtClean="0">
                          <a:latin typeface="Arial" panose="020B0604020202020204" pitchFamily="34" charset="0"/>
                          <a:cs typeface="Arial" panose="020B0604020202020204" pitchFamily="34" charset="0"/>
                        </a:rPr>
                        <a:t>Devices</a:t>
                      </a:r>
                    </a:p>
                  </a:txBody>
                  <a:tcPr/>
                </a:tc>
                <a:tc>
                  <a:txBody>
                    <a:bodyPr/>
                    <a:lstStyle/>
                    <a:p>
                      <a:pPr algn="ctr"/>
                      <a:r>
                        <a:rPr lang="en-GB" sz="1200" dirty="0" smtClean="0">
                          <a:latin typeface="Arial" panose="020B0604020202020204" pitchFamily="34" charset="0"/>
                          <a:cs typeface="Arial" panose="020B0604020202020204" pitchFamily="34" charset="0"/>
                        </a:rPr>
                        <a:t>Social Networks</a:t>
                      </a:r>
                    </a:p>
                  </a:txBody>
                  <a:tcPr/>
                </a:tc>
                <a:tc>
                  <a:txBody>
                    <a:bodyPr/>
                    <a:lstStyle/>
                    <a:p>
                      <a:pPr algn="ctr"/>
                      <a:r>
                        <a:rPr lang="en-GB" sz="1200" dirty="0" smtClean="0">
                          <a:latin typeface="Arial" panose="020B0604020202020204" pitchFamily="34" charset="0"/>
                          <a:cs typeface="Arial" panose="020B0604020202020204" pitchFamily="34" charset="0"/>
                        </a:rPr>
                        <a:t>Wearables</a:t>
                      </a:r>
                    </a:p>
                  </a:txBody>
                  <a:tcPr/>
                </a:tc>
                <a:tc>
                  <a:txBody>
                    <a:bodyPr/>
                    <a:lstStyle/>
                    <a:p>
                      <a:pPr algn="ctr"/>
                      <a:r>
                        <a:rPr lang="en-GB" sz="1200" dirty="0" smtClean="0">
                          <a:latin typeface="Arial" panose="020B0604020202020204" pitchFamily="34" charset="0"/>
                          <a:cs typeface="Arial" panose="020B0604020202020204" pitchFamily="34" charset="0"/>
                        </a:rPr>
                        <a:t>Health</a:t>
                      </a:r>
                    </a:p>
                  </a:txBody>
                  <a:tcPr/>
                </a:tc>
              </a:tr>
            </a:tbl>
          </a:graphicData>
        </a:graphic>
      </p:graphicFrame>
    </p:spTree>
    <p:extLst>
      <p:ext uri="{BB962C8B-B14F-4D97-AF65-F5344CB8AC3E}">
        <p14:creationId xmlns:p14="http://schemas.microsoft.com/office/powerpoint/2010/main" val="2551866904"/>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57383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370" dirty="0" smtClean="0"/>
              <a:t>These wearable and connected devices are pointless unless this data that is collected and sourced is then converted into usable information in order to benefit decision making.</a:t>
            </a:r>
          </a:p>
          <a:p>
            <a:pPr marL="342900" indent="-342900">
              <a:buClr>
                <a:srgbClr val="00B050"/>
              </a:buClr>
              <a:buFont typeface="Wingdings 3" panose="05040102010807070707" pitchFamily="18" charset="2"/>
              <a:buChar char=""/>
            </a:pPr>
            <a:r>
              <a:rPr lang="en-US" sz="1370" dirty="0"/>
              <a:t>The  IoE </a:t>
            </a:r>
            <a:r>
              <a:rPr lang="en-US" sz="1370" dirty="0" smtClean="0"/>
              <a:t>is designed to deliver </a:t>
            </a:r>
            <a:r>
              <a:rPr lang="en-US" sz="1370" dirty="0"/>
              <a:t>the right information to the right person (or machine) at the right time, and converts data into intelligence to make better decisions</a:t>
            </a:r>
            <a:r>
              <a:rPr lang="en-US" sz="1370" dirty="0" smtClean="0"/>
              <a:t>.</a:t>
            </a:r>
          </a:p>
          <a:p>
            <a:pPr marL="342900" indent="-342900">
              <a:buClr>
                <a:srgbClr val="00B050"/>
              </a:buClr>
              <a:buFont typeface="Wingdings 3" panose="05040102010807070707" pitchFamily="18" charset="2"/>
              <a:buChar char=""/>
            </a:pPr>
            <a:r>
              <a:rPr lang="en-US" sz="1370" dirty="0"/>
              <a:t>Data is the raw material that is processed into information. Individual data by itself is not very useful, but volumes of it can identify trends and patterns. This and other sources of information come together to form knowledge. In the simplest sense, knowledge is information of which someone is aware. Wisdom is then born from knowledge plus experience. While knowledge changes over time, wisdom is timeless, and it all begins with the acquisition of data</a:t>
            </a:r>
            <a:r>
              <a:rPr lang="en-US" sz="1370" dirty="0" smtClean="0"/>
              <a:t>.</a:t>
            </a:r>
          </a:p>
          <a:p>
            <a:pPr marL="342900" indent="-342900">
              <a:buClr>
                <a:srgbClr val="00B050"/>
              </a:buClr>
              <a:buFont typeface="Wingdings 3" panose="05040102010807070707" pitchFamily="18" charset="2"/>
              <a:buChar char=""/>
            </a:pPr>
            <a:r>
              <a:rPr lang="en-US" sz="1370" b="1" dirty="0" smtClean="0"/>
              <a:t>The role of the </a:t>
            </a:r>
            <a:r>
              <a:rPr lang="en-US" sz="1370" b="1" dirty="0"/>
              <a:t>Data </a:t>
            </a:r>
            <a:r>
              <a:rPr lang="en-US" sz="1370" b="1" dirty="0" smtClean="0"/>
              <a:t>Scientist - </a:t>
            </a:r>
            <a:r>
              <a:rPr lang="en-US" sz="1370" dirty="0" smtClean="0"/>
              <a:t>IoE </a:t>
            </a:r>
            <a:r>
              <a:rPr lang="en-US" sz="1370" dirty="0"/>
              <a:t>is a major contributor to global IP data center traffic, which is already on the order of hundreds of </a:t>
            </a:r>
            <a:r>
              <a:rPr lang="en-US" sz="1370" dirty="0" err="1"/>
              <a:t>exabytes</a:t>
            </a:r>
            <a:r>
              <a:rPr lang="en-US" sz="1370" dirty="0"/>
              <a:t> per month. With all of that data swirling around, the role of the data scientist will be paramount. Data scientists search for patterns in data and </a:t>
            </a:r>
            <a:r>
              <a:rPr lang="en-US" sz="1370" dirty="0" smtClean="0"/>
              <a:t>analyse </a:t>
            </a:r>
            <a:r>
              <a:rPr lang="en-US" sz="1370" dirty="0"/>
              <a:t>data trends, with an eye to learning about user behavior or improving user experience. They also look for potential storage failures or even security threats</a:t>
            </a:r>
            <a:r>
              <a:rPr lang="en-US" sz="1370" dirty="0" smtClean="0"/>
              <a:t>.</a:t>
            </a:r>
          </a:p>
          <a:p>
            <a:pPr marL="342900" indent="-342900">
              <a:buClr>
                <a:srgbClr val="00B050"/>
              </a:buClr>
              <a:buFont typeface="Wingdings 3" panose="05040102010807070707" pitchFamily="18" charset="2"/>
              <a:buChar char=""/>
            </a:pPr>
            <a:r>
              <a:rPr lang="en-US" sz="1370" dirty="0" smtClean="0"/>
              <a:t>For instance, data from a health watch can be converted into information, eat more carbs, eat less fats, go up more steps.</a:t>
            </a:r>
          </a:p>
          <a:p>
            <a:pPr marL="342900" indent="-342900">
              <a:buClr>
                <a:srgbClr val="00B050"/>
              </a:buClr>
              <a:buFont typeface="Wingdings 3" panose="05040102010807070707" pitchFamily="18" charset="2"/>
              <a:buChar char=""/>
            </a:pPr>
            <a:r>
              <a:rPr lang="en-US" sz="1370" dirty="0" smtClean="0"/>
              <a:t>Data from an RFID tracker can be used by companies to track parcels, see when, for how long and where the driver is stopping and if parcels are getting lost.</a:t>
            </a:r>
          </a:p>
          <a:p>
            <a:pPr>
              <a:buClr>
                <a:srgbClr val="00B050"/>
              </a:buClr>
            </a:pPr>
            <a:r>
              <a:rPr lang="en-US" sz="1370" b="1" dirty="0" smtClean="0">
                <a:solidFill>
                  <a:srgbClr val="FF0000"/>
                </a:solidFill>
              </a:rPr>
              <a:t>P2.4 - Task 09 </a:t>
            </a:r>
            <a:r>
              <a:rPr lang="en-US" sz="1370" dirty="0" smtClean="0">
                <a:solidFill>
                  <a:srgbClr val="FF0000"/>
                </a:solidFill>
              </a:rPr>
              <a:t>– Using 3 examples from device, one business, one personal, one environmental, describe how data taken from the device can be turned into usable information, </a:t>
            </a:r>
            <a:r>
              <a:rPr lang="en-US" sz="1370" dirty="0">
                <a:solidFill>
                  <a:srgbClr val="FF0000"/>
                </a:solidFill>
              </a:rPr>
              <a:t>how the evolution of technology in these has changed and give an explanation of how these innovations can transform businesses.</a:t>
            </a:r>
            <a:r>
              <a:rPr lang="en-US" sz="1370" dirty="0" smtClean="0">
                <a:solidFill>
                  <a:srgbClr val="FF0000"/>
                </a:solidFill>
              </a:rPr>
              <a:t>.</a:t>
            </a:r>
            <a:endParaRPr lang="en-US" sz="137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2200" dirty="0" smtClean="0"/>
              <a:t>P2.4 - Converting </a:t>
            </a:r>
            <a:r>
              <a:rPr lang="en-US" sz="2200" dirty="0"/>
              <a:t>data into information to allow people to make decisions</a:t>
            </a:r>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9693017"/>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84776" cy="5509200"/>
          </a:xfrm>
          <a:prstGeom prst="rect">
            <a:avLst/>
          </a:prstGeom>
        </p:spPr>
        <p:txBody>
          <a:bodyPr wrap="square">
            <a:spAutoFit/>
          </a:bodyPr>
          <a:lstStyle/>
          <a:p>
            <a:pPr marL="284163" indent="-284163">
              <a:buClr>
                <a:srgbClr val="00B050"/>
              </a:buClr>
              <a:buFont typeface="Wingdings 3" panose="05040102010807070707" pitchFamily="18" charset="2"/>
              <a:buChar char=""/>
            </a:pPr>
            <a:r>
              <a:rPr lang="en-US" sz="1600" b="1" dirty="0" smtClean="0"/>
              <a:t>Data</a:t>
            </a:r>
            <a:r>
              <a:rPr lang="en-US" sz="1600" dirty="0" smtClean="0"/>
              <a:t> </a:t>
            </a:r>
            <a:r>
              <a:rPr lang="en-US" sz="1600" dirty="0"/>
              <a:t>– The Internet, of course, was developed as a means to share and transport data. Data will continue to be at the core of every internet technology, platform, and paradigm. It is important to remember that methods of communication such as voice, text, and video are all still just data, even without any kind of technology involved. </a:t>
            </a:r>
            <a:endParaRPr lang="en-US" sz="1600" dirty="0" smtClean="0"/>
          </a:p>
          <a:p>
            <a:pPr marL="284163" indent="-284163">
              <a:buClr>
                <a:srgbClr val="00B050"/>
              </a:buClr>
              <a:buFont typeface="Wingdings 3" panose="05040102010807070707" pitchFamily="18" charset="2"/>
              <a:buChar char=""/>
            </a:pPr>
            <a:r>
              <a:rPr lang="en-US" sz="1600" dirty="0" smtClean="0"/>
              <a:t>So </a:t>
            </a:r>
            <a:r>
              <a:rPr lang="en-US" sz="1600" dirty="0"/>
              <a:t>what is different? Data has generally been generated, stored, then transmitted from one place to another, or broadcast from one point to multiple points (streaming video, broadcast radio, multiple destination satellite transmission, bugle corps, etc.) – but now, with concepts such as Open Data: governments making data openly available to the public, often in real-time—such as traffic telemetry, hydrological data, etc. This data is no longer strictly going from one fixed destination to another, or a fixed destination to multiple discreet endpoints but going from multiple points into the ether-“the cloud.”</a:t>
            </a:r>
          </a:p>
          <a:p>
            <a:pPr marL="284163" indent="-284163">
              <a:buClr>
                <a:srgbClr val="00B050"/>
              </a:buClr>
              <a:buFont typeface="Wingdings 3" panose="05040102010807070707" pitchFamily="18" charset="2"/>
              <a:buChar char=""/>
            </a:pPr>
            <a:r>
              <a:rPr lang="en-US" sz="1600" dirty="0"/>
              <a:t>We see now—and will see much more in the future—data swarms. Devices able to act autonomously based on mass signaling. This is how ant colonies work, and there is some fascinating research taking place on how multiple autonomous bodies are able to act coherently without a centralized communication network – such as migratory fowl, schools of fish, or insect colonies; and how to apply the lessons learned to artificial intelligence, and distributed IoT networks. The data is still the foundation</a:t>
            </a:r>
            <a:r>
              <a:rPr lang="en-US" sz="1600" dirty="0" smtClean="0"/>
              <a:t>.</a:t>
            </a:r>
            <a:endParaRPr lang="en-US" sz="1600" dirty="0"/>
          </a:p>
        </p:txBody>
      </p:sp>
      <p:sp>
        <p:nvSpPr>
          <p:cNvPr id="8" name="Title 2"/>
          <p:cNvSpPr>
            <a:spLocks noGrp="1"/>
          </p:cNvSpPr>
          <p:nvPr>
            <p:ph type="title"/>
          </p:nvPr>
        </p:nvSpPr>
        <p:spPr>
          <a:xfrm>
            <a:off x="70266" y="72008"/>
            <a:ext cx="8859452" cy="548680"/>
          </a:xfrm>
        </p:spPr>
        <p:txBody>
          <a:bodyPr>
            <a:noAutofit/>
          </a:bodyPr>
          <a:lstStyle/>
          <a:p>
            <a:pPr>
              <a:buClr>
                <a:srgbClr val="00B050"/>
              </a:buClr>
            </a:pPr>
            <a:r>
              <a:rPr lang="en-US" sz="2800" dirty="0" smtClean="0"/>
              <a:t>P2.5 – </a:t>
            </a:r>
            <a:r>
              <a:rPr lang="en-US" sz="2800" dirty="0"/>
              <a:t>4 Pillars of IoE - </a:t>
            </a:r>
            <a:r>
              <a:rPr lang="en-US" sz="2800" dirty="0" smtClean="0"/>
              <a:t>Data – Construction to Production</a:t>
            </a:r>
            <a:endParaRPr lang="en-US" sz="2800" dirty="0"/>
          </a:p>
        </p:txBody>
      </p:sp>
      <p:graphicFrame>
        <p:nvGraphicFramePr>
          <p:cNvPr id="6" name="Table 5"/>
          <p:cNvGraphicFramePr>
            <a:graphicFrameLocks noGrp="1"/>
          </p:cNvGraphicFramePr>
          <p:nvPr>
            <p:extLst>
              <p:ext uri="{D42A27DB-BD31-4B8C-83A1-F6EECF244321}">
                <p14:modId xmlns:p14="http://schemas.microsoft.com/office/powerpoint/2010/main" val="1915155814"/>
              </p:ext>
            </p:extLst>
          </p:nvPr>
        </p:nvGraphicFramePr>
        <p:xfrm>
          <a:off x="7236296" y="1052736"/>
          <a:ext cx="1584176" cy="5544616"/>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A calorie counting App on your phone that measures your daily intake</a:t>
                      </a:r>
                    </a:p>
                    <a:p>
                      <a:pPr marL="177800" indent="-177800" algn="l">
                        <a:spcAft>
                          <a:spcPts val="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Barcode scans a product and tells the user about calories and fat content</a:t>
                      </a:r>
                    </a:p>
                    <a:p>
                      <a:pPr marL="177800" indent="-177800" algn="l">
                        <a:spcAft>
                          <a:spcPts val="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User then eats the food and tells the app</a:t>
                      </a:r>
                    </a:p>
                    <a:p>
                      <a:pPr marL="177800" indent="-177800" algn="l">
                        <a:spcAft>
                          <a:spcPts val="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App then updates the data and constructs results</a:t>
                      </a:r>
                    </a:p>
                    <a:p>
                      <a:pPr marL="177800" indent="-177800" algn="l">
                        <a:spcAft>
                          <a:spcPts val="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User is informed on how much exercise needed to work off the fat and turn it into carbs</a:t>
                      </a:r>
                    </a:p>
                    <a:p>
                      <a:pPr marL="177800" indent="-177800" algn="l">
                        <a:spcAft>
                          <a:spcPts val="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User choose to do so, count continues..</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08304"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9236418"/>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618461"/>
          </a:xfrm>
          <a:prstGeom prst="rect">
            <a:avLst/>
          </a:prstGeom>
        </p:spPr>
        <p:txBody>
          <a:bodyPr wrap="square">
            <a:spAutoFit/>
          </a:bodyPr>
          <a:lstStyle/>
          <a:p>
            <a:pPr>
              <a:buClr>
                <a:srgbClr val="00B050"/>
              </a:buClr>
            </a:pPr>
            <a:r>
              <a:rPr lang="en-US" sz="1330" b="1" dirty="0" smtClean="0"/>
              <a:t>The five stages of Data manipulation are:</a:t>
            </a:r>
          </a:p>
          <a:p>
            <a:pPr marL="342900" indent="-342900">
              <a:buClr>
                <a:srgbClr val="00B050"/>
              </a:buClr>
              <a:buFont typeface="Wingdings 3" panose="05040102010807070707" pitchFamily="18" charset="2"/>
              <a:buChar char=""/>
            </a:pPr>
            <a:r>
              <a:rPr lang="en-US" sz="1330" b="1" dirty="0" smtClean="0"/>
              <a:t>Raw data</a:t>
            </a:r>
            <a:r>
              <a:rPr lang="en-US" sz="1330" dirty="0" smtClean="0"/>
              <a:t> – the data taken from devices in raw format, numbers and figures, quantitative data that can be </a:t>
            </a:r>
            <a:r>
              <a:rPr lang="en-US" sz="1330" dirty="0" err="1" smtClean="0"/>
              <a:t>categorised</a:t>
            </a:r>
            <a:r>
              <a:rPr lang="en-US" sz="1330" dirty="0" smtClean="0"/>
              <a:t> depending on the device. This can be as simple as steps taken on a tracking device, or GPS location on an RFID chip. There is no qualitative response to this.</a:t>
            </a:r>
            <a:endParaRPr lang="en-US" sz="1330" dirty="0"/>
          </a:p>
          <a:p>
            <a:pPr marL="342900" indent="-342900">
              <a:buClr>
                <a:srgbClr val="00B050"/>
              </a:buClr>
              <a:buFont typeface="Wingdings 3" panose="05040102010807070707" pitchFamily="18" charset="2"/>
              <a:buChar char=""/>
            </a:pPr>
            <a:r>
              <a:rPr lang="en-US" sz="1330" b="1" dirty="0" smtClean="0"/>
              <a:t>Connected </a:t>
            </a:r>
            <a:r>
              <a:rPr lang="en-US" sz="1330" b="1" dirty="0"/>
              <a:t>things (devices</a:t>
            </a:r>
            <a:r>
              <a:rPr lang="en-US" sz="1330" b="1" dirty="0" smtClean="0"/>
              <a:t>) </a:t>
            </a:r>
            <a:r>
              <a:rPr lang="en-US" sz="1330" dirty="0" smtClean="0"/>
              <a:t>– This collected data is then transferred to a program linked to the device,  ADC to DAC data, this can be through Wi-Fi, Bluetooth or networked connection or through an internet portal. Some even take the information through a direct connection.</a:t>
            </a:r>
            <a:endParaRPr lang="en-US" sz="1330" dirty="0"/>
          </a:p>
          <a:p>
            <a:pPr marL="342900" indent="-342900">
              <a:buClr>
                <a:srgbClr val="00B050"/>
              </a:buClr>
              <a:buFont typeface="Wingdings 3" panose="05040102010807070707" pitchFamily="18" charset="2"/>
              <a:buChar char=""/>
            </a:pPr>
            <a:r>
              <a:rPr lang="en-US" sz="1330" b="1" dirty="0" smtClean="0"/>
              <a:t>Analysis</a:t>
            </a:r>
            <a:r>
              <a:rPr lang="en-US" sz="1330" dirty="0" smtClean="0"/>
              <a:t> – The raw data is then imported and transferred to an application and manipulated, charts drawn, tables made, information trends looked for and analysed. Qualitative results can then be drawn from this information that will transfer direct to the device.</a:t>
            </a:r>
            <a:endParaRPr lang="en-US" sz="1330" dirty="0"/>
          </a:p>
          <a:p>
            <a:pPr marL="342900" indent="-342900">
              <a:buClr>
                <a:srgbClr val="00B050"/>
              </a:buClr>
              <a:buFont typeface="Wingdings 3" panose="05040102010807070707" pitchFamily="18" charset="2"/>
              <a:buChar char=""/>
            </a:pPr>
            <a:r>
              <a:rPr lang="en-US" sz="1330" b="1" dirty="0" smtClean="0"/>
              <a:t>Decisions</a:t>
            </a:r>
            <a:r>
              <a:rPr lang="en-US" sz="1330" dirty="0" smtClean="0"/>
              <a:t> – The information analysed is then relayed in the form of a decision model, eat more carbs, close the greenhouse windows, flag up RFID results of parcel tracking. The decisions made are analytical, drawn from a list in the data store, for a good tracker or device this might be from a knowledge base in an expert system, if a smaller less connected device this might simply be a response line from a data list.</a:t>
            </a:r>
            <a:endParaRPr lang="en-US" sz="1330" dirty="0"/>
          </a:p>
          <a:p>
            <a:pPr marL="342900" indent="-342900">
              <a:buClr>
                <a:srgbClr val="00B050"/>
              </a:buClr>
              <a:buFont typeface="Wingdings 3" panose="05040102010807070707" pitchFamily="18" charset="2"/>
              <a:buChar char=""/>
            </a:pPr>
            <a:r>
              <a:rPr lang="en-US" sz="1330" b="1" dirty="0" smtClean="0"/>
              <a:t>Results</a:t>
            </a:r>
            <a:r>
              <a:rPr lang="en-US" sz="1330" dirty="0" smtClean="0"/>
              <a:t> – are drawn from the information after decisions are made, a tracker will see if there is changes made and if they are changing a set parameter like fat or body mass, and the process starts again, reinitiates the tracker, resets the clock and measures new raw data.</a:t>
            </a:r>
          </a:p>
          <a:p>
            <a:pPr>
              <a:buClr>
                <a:srgbClr val="00B050"/>
              </a:buClr>
            </a:pPr>
            <a:r>
              <a:rPr lang="en-US" sz="1330" b="1" dirty="0" smtClean="0">
                <a:solidFill>
                  <a:srgbClr val="FF0000"/>
                </a:solidFill>
              </a:rPr>
              <a:t>P2.5 - Task 10 </a:t>
            </a:r>
            <a:r>
              <a:rPr lang="en-US" sz="1330" dirty="0" smtClean="0">
                <a:solidFill>
                  <a:srgbClr val="FF0000"/>
                </a:solidFill>
              </a:rPr>
              <a:t>– Describe the 5 stages of Data construction using the same 3 examples from Task 08.</a:t>
            </a:r>
          </a:p>
          <a:p>
            <a:pPr>
              <a:buClr>
                <a:srgbClr val="00B050"/>
              </a:buClr>
            </a:pPr>
            <a:r>
              <a:rPr lang="en-US" sz="1330" b="1" dirty="0" smtClean="0">
                <a:solidFill>
                  <a:srgbClr val="FF0000"/>
                </a:solidFill>
              </a:rPr>
              <a:t>M1.2 – Task 11 </a:t>
            </a:r>
            <a:r>
              <a:rPr lang="en-US" sz="1330" dirty="0" smtClean="0">
                <a:solidFill>
                  <a:srgbClr val="FF0000"/>
                </a:solidFill>
              </a:rPr>
              <a:t>– Analyse the </a:t>
            </a:r>
            <a:r>
              <a:rPr lang="en-US" sz="1330" dirty="0">
                <a:solidFill>
                  <a:srgbClr val="FF0000"/>
                </a:solidFill>
              </a:rPr>
              <a:t>global impacts that the IoE has on individuals, society and the </a:t>
            </a:r>
            <a:r>
              <a:rPr lang="en-US" sz="1330" dirty="0" smtClean="0">
                <a:solidFill>
                  <a:srgbClr val="FF0000"/>
                </a:solidFill>
              </a:rPr>
              <a:t>environment when it comes to the use of manipulation and sharing of global data.</a:t>
            </a:r>
          </a:p>
        </p:txBody>
      </p:sp>
      <p:sp>
        <p:nvSpPr>
          <p:cNvPr id="8" name="Title 2"/>
          <p:cNvSpPr>
            <a:spLocks noGrp="1"/>
          </p:cNvSpPr>
          <p:nvPr>
            <p:ph type="title"/>
          </p:nvPr>
        </p:nvSpPr>
        <p:spPr>
          <a:xfrm>
            <a:off x="70266" y="72008"/>
            <a:ext cx="8859452" cy="548680"/>
          </a:xfrm>
        </p:spPr>
        <p:txBody>
          <a:bodyPr>
            <a:noAutofit/>
          </a:bodyPr>
          <a:lstStyle/>
          <a:p>
            <a:pPr>
              <a:buClr>
                <a:srgbClr val="00B050"/>
              </a:buClr>
            </a:pPr>
            <a:r>
              <a:rPr lang="en-US" sz="2800" dirty="0" smtClean="0"/>
              <a:t>P2.5 – </a:t>
            </a:r>
            <a:r>
              <a:rPr lang="en-US" sz="2800" dirty="0"/>
              <a:t>4 Pillars of IoE - </a:t>
            </a:r>
            <a:r>
              <a:rPr lang="en-US" sz="2800" dirty="0" smtClean="0"/>
              <a:t>Data – Construction to Production</a:t>
            </a:r>
            <a:endParaRPr lang="en-US" sz="2800" dirty="0"/>
          </a:p>
        </p:txBody>
      </p:sp>
      <p:graphicFrame>
        <p:nvGraphicFramePr>
          <p:cNvPr id="10" name="Table 9"/>
          <p:cNvGraphicFramePr>
            <a:graphicFrameLocks noGrp="1"/>
          </p:cNvGraphicFramePr>
          <p:nvPr>
            <p:extLst>
              <p:ext uri="{D42A27DB-BD31-4B8C-83A1-F6EECF244321}">
                <p14:modId xmlns:p14="http://schemas.microsoft.com/office/powerpoint/2010/main" val="1397011197"/>
              </p:ext>
            </p:extLst>
          </p:nvPr>
        </p:nvGraphicFramePr>
        <p:xfrm>
          <a:off x="7236296" y="1052736"/>
          <a:ext cx="1584176" cy="5544616"/>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A calorie counting App on your phone that measures your daily intake</a:t>
                      </a:r>
                    </a:p>
                    <a:p>
                      <a:pPr marL="177800" indent="-177800" algn="l">
                        <a:spcAft>
                          <a:spcPts val="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Barcode scans a product and tells the user about calories and fat content</a:t>
                      </a:r>
                    </a:p>
                    <a:p>
                      <a:pPr marL="177800" indent="-177800" algn="l">
                        <a:spcAft>
                          <a:spcPts val="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User then eats the food and tells the app</a:t>
                      </a:r>
                    </a:p>
                    <a:p>
                      <a:pPr marL="177800" indent="-177800" algn="l">
                        <a:spcAft>
                          <a:spcPts val="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App then updates the data and constructs results</a:t>
                      </a:r>
                    </a:p>
                    <a:p>
                      <a:pPr marL="177800" indent="-177800" algn="l">
                        <a:spcAft>
                          <a:spcPts val="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User is informed on how much exercise needed to work off the fat and turn it into carbs</a:t>
                      </a:r>
                    </a:p>
                    <a:p>
                      <a:pPr marL="177800" indent="-177800" algn="l">
                        <a:spcAft>
                          <a:spcPts val="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User choose to do so, count continues..</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08304"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028095"/>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472267"/>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530" dirty="0" smtClean="0"/>
              <a:t>As </a:t>
            </a:r>
            <a:r>
              <a:rPr lang="en-US" sz="1530" dirty="0"/>
              <a:t>mentioned before, the IoT is a key pillar of the Internet of Everything. </a:t>
            </a:r>
            <a:r>
              <a:rPr lang="en-US" sz="1530" dirty="0" smtClean="0"/>
              <a:t>The </a:t>
            </a:r>
            <a:r>
              <a:rPr lang="en-US" sz="1530" b="1" dirty="0" smtClean="0"/>
              <a:t>Things</a:t>
            </a:r>
            <a:r>
              <a:rPr lang="en-US" sz="1530" dirty="0" smtClean="0"/>
              <a:t> </a:t>
            </a:r>
            <a:r>
              <a:rPr lang="en-US" sz="1530" dirty="0"/>
              <a:t>are the devices—large and small, complex and simple—that both feed the data into the Internet of Everything, and in many cases, act upon the data flowing through the Internet of Everything. Factory robots, intelligent traffic lights, drones, home </a:t>
            </a:r>
            <a:r>
              <a:rPr lang="en-US" sz="1530" dirty="0" smtClean="0"/>
              <a:t>appliances, all </a:t>
            </a:r>
            <a:r>
              <a:rPr lang="en-US" sz="1530" dirty="0"/>
              <a:t>potentially fit within the Internet of Everything as IoT enabled devices</a:t>
            </a:r>
            <a:r>
              <a:rPr lang="en-US" sz="1530" dirty="0" smtClean="0"/>
              <a:t>.</a:t>
            </a:r>
          </a:p>
          <a:p>
            <a:pPr marL="342900" indent="-342900">
              <a:buClr>
                <a:srgbClr val="00B050"/>
              </a:buClr>
              <a:buFont typeface="Wingdings 3" panose="05040102010807070707" pitchFamily="18" charset="2"/>
              <a:buChar char=""/>
            </a:pPr>
            <a:r>
              <a:rPr lang="en-US" sz="1530" b="1" dirty="0" smtClean="0"/>
              <a:t>Computers</a:t>
            </a:r>
            <a:r>
              <a:rPr lang="en-US" sz="1530" dirty="0" smtClean="0"/>
              <a:t> – This is our main appliance now in the home, even to the point where it is starting to replace televisions as a communication medium. And a computer without the Internet now is rare. We have an average of 2 computers per household, in the western world it is not unheard of for every child to have their own laptop, this means we are more accessible to the IoE than ever before. </a:t>
            </a:r>
            <a:r>
              <a:rPr lang="en-US" sz="1530" dirty="0" smtClean="0">
                <a:hlinkClick r:id="rId3"/>
              </a:rPr>
              <a:t>According to </a:t>
            </a:r>
            <a:r>
              <a:rPr lang="en-US" sz="1530" dirty="0" err="1" smtClean="0">
                <a:hlinkClick r:id="rId3"/>
              </a:rPr>
              <a:t>Cicso</a:t>
            </a:r>
            <a:r>
              <a:rPr lang="en-US" sz="1530" dirty="0" smtClean="0"/>
              <a:t>, we are now at 4.2 connected devices per person in the world on average.</a:t>
            </a:r>
            <a:endParaRPr lang="en-US" sz="1530" dirty="0"/>
          </a:p>
          <a:p>
            <a:pPr marL="342900" indent="-342900">
              <a:buClr>
                <a:srgbClr val="00B050"/>
              </a:buClr>
              <a:buFont typeface="Wingdings 3" panose="05040102010807070707" pitchFamily="18" charset="2"/>
              <a:buChar char=""/>
            </a:pPr>
            <a:r>
              <a:rPr lang="en-US" sz="1530" b="1" dirty="0" smtClean="0"/>
              <a:t>Smart phones and tablets </a:t>
            </a:r>
            <a:r>
              <a:rPr lang="en-US" sz="1530" dirty="0" smtClean="0"/>
              <a:t>– these are becoming more and more common, even to the point of dropping laptop sales, smart phones particularly are a common phenomena. And as the quality improves and gets closer to laptop capacity, more and more connective apps are becoming available.</a:t>
            </a:r>
            <a:endParaRPr lang="en-US" sz="1530" dirty="0"/>
          </a:p>
          <a:p>
            <a:pPr marL="342900" indent="-342900">
              <a:buClr>
                <a:srgbClr val="00B050"/>
              </a:buClr>
              <a:buFont typeface="Wingdings 3" panose="05040102010807070707" pitchFamily="18" charset="2"/>
              <a:buChar char=""/>
            </a:pPr>
            <a:r>
              <a:rPr lang="en-US" sz="1530" b="1" dirty="0" smtClean="0"/>
              <a:t>Vehicles</a:t>
            </a:r>
            <a:r>
              <a:rPr lang="en-US" sz="1530" dirty="0" smtClean="0"/>
              <a:t> – The first smart self driving cars are now available, but vehicles have more electronic devices on them now than ever, trackers, low-</a:t>
            </a:r>
            <a:r>
              <a:rPr lang="en-US" sz="1530" dirty="0" err="1" smtClean="0"/>
              <a:t>jackers</a:t>
            </a:r>
            <a:r>
              <a:rPr lang="en-US" sz="1530" dirty="0" smtClean="0"/>
              <a:t>, dashboard devices from GPS to engine monitoring and reporting. Before 1985 there was not an electronic device in a car except the radio, now having the electrics seen to is a common phrase.</a:t>
            </a:r>
          </a:p>
        </p:txBody>
      </p:sp>
      <p:sp>
        <p:nvSpPr>
          <p:cNvPr id="8" name="Title 2"/>
          <p:cNvSpPr>
            <a:spLocks noGrp="1"/>
          </p:cNvSpPr>
          <p:nvPr>
            <p:ph type="title"/>
          </p:nvPr>
        </p:nvSpPr>
        <p:spPr>
          <a:xfrm>
            <a:off x="70266" y="72008"/>
            <a:ext cx="8859452" cy="548680"/>
          </a:xfrm>
        </p:spPr>
        <p:txBody>
          <a:bodyPr>
            <a:noAutofit/>
          </a:bodyPr>
          <a:lstStyle/>
          <a:p>
            <a:r>
              <a:rPr lang="en-US" sz="2800" dirty="0" smtClean="0"/>
              <a:t>P2.6 – The Things - Information </a:t>
            </a:r>
            <a:r>
              <a:rPr lang="en-US" sz="2800" dirty="0"/>
              <a:t>gathering </a:t>
            </a:r>
            <a:r>
              <a:rPr lang="en-US" sz="2800" dirty="0" smtClean="0"/>
              <a:t>devices</a:t>
            </a:r>
            <a:endParaRPr lang="en-US" sz="2800" dirty="0"/>
          </a:p>
        </p:txBody>
      </p:sp>
      <p:graphicFrame>
        <p:nvGraphicFramePr>
          <p:cNvPr id="10" name="Table 9"/>
          <p:cNvGraphicFramePr>
            <a:graphicFrameLocks noGrp="1"/>
          </p:cNvGraphicFramePr>
          <p:nvPr>
            <p:extLst>
              <p:ext uri="{D42A27DB-BD31-4B8C-83A1-F6EECF244321}">
                <p14:modId xmlns:p14="http://schemas.microsoft.com/office/powerpoint/2010/main" val="4234159702"/>
              </p:ext>
            </p:extLst>
          </p:nvPr>
        </p:nvGraphicFramePr>
        <p:xfrm>
          <a:off x="7236296" y="1052736"/>
          <a:ext cx="1584176" cy="5544616"/>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0"/>
                        </a:spcAft>
                        <a:buFontTx/>
                        <a:buBlip>
                          <a:blip r:embed="rId4"/>
                        </a:buBlip>
                      </a:pPr>
                      <a:r>
                        <a:rPr lang="en-GB" sz="1300" baseline="0" dirty="0" smtClean="0">
                          <a:solidFill>
                            <a:srgbClr val="FF0000"/>
                          </a:solidFill>
                          <a:effectLst/>
                          <a:latin typeface="Arial" pitchFamily="34" charset="0"/>
                          <a:ea typeface="Times New Roman"/>
                          <a:cs typeface="Arial" pitchFamily="34" charset="0"/>
                        </a:rPr>
                        <a:t>A calorie counting App on your phone that measures your daily intake</a:t>
                      </a:r>
                    </a:p>
                    <a:p>
                      <a:pPr marL="177800" indent="-177800" algn="l">
                        <a:spcAft>
                          <a:spcPts val="0"/>
                        </a:spcAft>
                        <a:buFontTx/>
                        <a:buBlip>
                          <a:blip r:embed="rId4"/>
                        </a:buBlip>
                      </a:pPr>
                      <a:r>
                        <a:rPr lang="en-GB" sz="1300" baseline="0" dirty="0" smtClean="0">
                          <a:solidFill>
                            <a:schemeClr val="tx1"/>
                          </a:solidFill>
                          <a:effectLst/>
                          <a:latin typeface="Arial" pitchFamily="34" charset="0"/>
                          <a:ea typeface="Times New Roman"/>
                          <a:cs typeface="Arial" pitchFamily="34" charset="0"/>
                        </a:rPr>
                        <a:t>Barcode scans a product and tells the user about calories and fat content</a:t>
                      </a:r>
                    </a:p>
                    <a:p>
                      <a:pPr marL="177800" indent="-177800" algn="l">
                        <a:spcAft>
                          <a:spcPts val="0"/>
                        </a:spcAft>
                        <a:buFontTx/>
                        <a:buBlip>
                          <a:blip r:embed="rId4"/>
                        </a:buBlip>
                      </a:pPr>
                      <a:r>
                        <a:rPr lang="en-GB" sz="1300" baseline="0" dirty="0" smtClean="0">
                          <a:solidFill>
                            <a:srgbClr val="FF0000"/>
                          </a:solidFill>
                          <a:effectLst/>
                          <a:latin typeface="Arial" pitchFamily="34" charset="0"/>
                          <a:ea typeface="Times New Roman"/>
                          <a:cs typeface="Arial" pitchFamily="34" charset="0"/>
                        </a:rPr>
                        <a:t>User then eats the food and tells the app</a:t>
                      </a:r>
                    </a:p>
                    <a:p>
                      <a:pPr marL="177800" indent="-177800" algn="l">
                        <a:spcAft>
                          <a:spcPts val="0"/>
                        </a:spcAft>
                        <a:buFontTx/>
                        <a:buBlip>
                          <a:blip r:embed="rId4"/>
                        </a:buBlip>
                      </a:pPr>
                      <a:r>
                        <a:rPr lang="en-GB" sz="1300" baseline="0" dirty="0" smtClean="0">
                          <a:solidFill>
                            <a:schemeClr val="tx1"/>
                          </a:solidFill>
                          <a:effectLst/>
                          <a:latin typeface="Arial" pitchFamily="34" charset="0"/>
                          <a:ea typeface="Times New Roman"/>
                          <a:cs typeface="Arial" pitchFamily="34" charset="0"/>
                        </a:rPr>
                        <a:t>App then updates the data and constructs results</a:t>
                      </a:r>
                    </a:p>
                    <a:p>
                      <a:pPr marL="177800" indent="-177800" algn="l">
                        <a:spcAft>
                          <a:spcPts val="0"/>
                        </a:spcAft>
                        <a:buFontTx/>
                        <a:buBlip>
                          <a:blip r:embed="rId4"/>
                        </a:buBlip>
                      </a:pPr>
                      <a:r>
                        <a:rPr lang="en-US" sz="1300" baseline="0" dirty="0" smtClean="0">
                          <a:solidFill>
                            <a:srgbClr val="FF0000"/>
                          </a:solidFill>
                          <a:effectLst/>
                          <a:latin typeface="Arial" pitchFamily="34" charset="0"/>
                          <a:ea typeface="Times New Roman"/>
                          <a:cs typeface="Arial" pitchFamily="34" charset="0"/>
                        </a:rPr>
                        <a:t>User is informed on how much exercise needed to work off the fat and turn it into carbs</a:t>
                      </a:r>
                    </a:p>
                    <a:p>
                      <a:pPr marL="177800" indent="-177800" algn="l">
                        <a:spcAft>
                          <a:spcPts val="0"/>
                        </a:spcAft>
                        <a:buFontTx/>
                        <a:buBlip>
                          <a:blip r:embed="rId4"/>
                        </a:buBlip>
                      </a:pPr>
                      <a:r>
                        <a:rPr lang="en-US" sz="1300" baseline="0" dirty="0" smtClean="0">
                          <a:solidFill>
                            <a:schemeClr val="tx1"/>
                          </a:solidFill>
                          <a:effectLst/>
                          <a:latin typeface="Arial" pitchFamily="34" charset="0"/>
                          <a:ea typeface="Times New Roman"/>
                          <a:cs typeface="Arial" pitchFamily="34" charset="0"/>
                        </a:rPr>
                        <a:t>User choose to do so, count continues..</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08304"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4568230"/>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19010" y="1124744"/>
            <a:ext cx="6341222" cy="5632311"/>
          </a:xfrm>
          <a:prstGeom prst="rect">
            <a:avLst/>
          </a:prstGeom>
        </p:spPr>
        <p:txBody>
          <a:bodyPr wrap="square">
            <a:spAutoFit/>
          </a:bodyPr>
          <a:lstStyle/>
          <a:p>
            <a:pPr marL="285750" indent="-285750">
              <a:spcBef>
                <a:spcPts val="300"/>
              </a:spcBef>
              <a:buClr>
                <a:srgbClr val="00B050"/>
              </a:buClr>
              <a:buFont typeface="Wingdings 3" panose="05040102010807070707" pitchFamily="18" charset="2"/>
              <a:buChar char=""/>
            </a:pPr>
            <a:r>
              <a:rPr lang="en-US" sz="2000" b="1" dirty="0"/>
              <a:t>Other devices with sensors – </a:t>
            </a:r>
            <a:r>
              <a:rPr lang="en-US" sz="2000" dirty="0"/>
              <a:t>For this there is a wide range of available devices that are </a:t>
            </a:r>
            <a:r>
              <a:rPr lang="en-US" sz="2000" dirty="0" smtClean="0"/>
              <a:t>connected, For example: </a:t>
            </a:r>
            <a:endParaRPr lang="en-US" sz="2000" dirty="0"/>
          </a:p>
          <a:p>
            <a:pPr marL="285750" indent="-285750">
              <a:spcBef>
                <a:spcPts val="300"/>
              </a:spcBef>
              <a:buClr>
                <a:srgbClr val="00B050"/>
              </a:buClr>
              <a:buFont typeface="Wingdings 3" panose="05040102010807070707" pitchFamily="18" charset="2"/>
              <a:buChar char=""/>
            </a:pPr>
            <a:r>
              <a:rPr lang="en-US" sz="2000" dirty="0" smtClean="0"/>
              <a:t>Weather stations are set up to automatically gather data from the environment. They are usually unmanned and use a variety of sensors to measure:</a:t>
            </a:r>
          </a:p>
          <a:p>
            <a:pPr marL="568325" indent="-285750">
              <a:spcBef>
                <a:spcPts val="300"/>
              </a:spcBef>
              <a:buClr>
                <a:srgbClr val="00B050"/>
              </a:buClr>
              <a:buFont typeface="Arial" panose="020B0604020202020204" pitchFamily="34" charset="0"/>
              <a:buChar char="•"/>
            </a:pPr>
            <a:r>
              <a:rPr lang="en-US" sz="2000" dirty="0" smtClean="0"/>
              <a:t>Rainfall</a:t>
            </a:r>
          </a:p>
          <a:p>
            <a:pPr marL="568325" indent="-285750">
              <a:spcBef>
                <a:spcPts val="300"/>
              </a:spcBef>
              <a:buClr>
                <a:srgbClr val="00B050"/>
              </a:buClr>
              <a:buFont typeface="Arial" panose="020B0604020202020204" pitchFamily="34" charset="0"/>
              <a:buChar char="•"/>
            </a:pPr>
            <a:r>
              <a:rPr lang="en-US" sz="2000" dirty="0" smtClean="0"/>
              <a:t>Temperature</a:t>
            </a:r>
          </a:p>
          <a:p>
            <a:pPr marL="568325" indent="-285750">
              <a:spcBef>
                <a:spcPts val="300"/>
              </a:spcBef>
              <a:buClr>
                <a:srgbClr val="00B050"/>
              </a:buClr>
              <a:buFont typeface="Arial" panose="020B0604020202020204" pitchFamily="34" charset="0"/>
              <a:buChar char="•"/>
            </a:pPr>
            <a:r>
              <a:rPr lang="en-US" sz="2000" dirty="0" smtClean="0"/>
              <a:t>Wind Speed</a:t>
            </a:r>
          </a:p>
          <a:p>
            <a:pPr marL="568325" indent="-285750">
              <a:spcBef>
                <a:spcPts val="300"/>
              </a:spcBef>
              <a:buClr>
                <a:srgbClr val="00B050"/>
              </a:buClr>
              <a:buFont typeface="Arial" panose="020B0604020202020204" pitchFamily="34" charset="0"/>
              <a:buChar char="•"/>
            </a:pPr>
            <a:r>
              <a:rPr lang="en-US" sz="2000" dirty="0" smtClean="0"/>
              <a:t>Wind Direction</a:t>
            </a:r>
          </a:p>
          <a:p>
            <a:pPr marL="568325" indent="-285750">
              <a:spcBef>
                <a:spcPts val="300"/>
              </a:spcBef>
              <a:buClr>
                <a:srgbClr val="00B050"/>
              </a:buClr>
              <a:buFont typeface="Arial" panose="020B0604020202020204" pitchFamily="34" charset="0"/>
              <a:buChar char="•"/>
            </a:pPr>
            <a:r>
              <a:rPr lang="en-US" sz="2000" dirty="0" smtClean="0"/>
              <a:t>Humidity</a:t>
            </a:r>
          </a:p>
          <a:p>
            <a:pPr marL="568325" indent="-285750">
              <a:spcBef>
                <a:spcPts val="300"/>
              </a:spcBef>
              <a:buClr>
                <a:srgbClr val="00B050"/>
              </a:buClr>
              <a:buFont typeface="Arial" panose="020B0604020202020204" pitchFamily="34" charset="0"/>
              <a:buChar char="•"/>
            </a:pPr>
            <a:r>
              <a:rPr lang="en-US" sz="2000" dirty="0" smtClean="0"/>
              <a:t>(barometric) pressure (air pressure)</a:t>
            </a:r>
          </a:p>
          <a:p>
            <a:pPr marL="285750" indent="-285750">
              <a:spcBef>
                <a:spcPts val="300"/>
              </a:spcBef>
              <a:buClr>
                <a:srgbClr val="00B050"/>
              </a:buClr>
              <a:buFont typeface="Wingdings 3" panose="05040102010807070707" pitchFamily="18" charset="2"/>
              <a:buChar char=""/>
            </a:pPr>
            <a:r>
              <a:rPr lang="en-US" sz="2000" dirty="0" smtClean="0"/>
              <a:t>The data needs to be gathered 24/7 (every hour of every day). This data can then be used by weather forecasters to help predict the weather for the next few days or take a more long-term view by looking at weather patterns.</a:t>
            </a:r>
            <a:endParaRPr lang="en-US" sz="2000" dirty="0"/>
          </a:p>
        </p:txBody>
      </p:sp>
      <p:sp>
        <p:nvSpPr>
          <p:cNvPr id="2" name="AutoShape 6" descr="https://encrypted-tbn2.gstatic.com/images?q=tbn:ANd9GcSC3G8Wms7wHfIem1iTQ5_QaAceqdK-cilAoHlE_NqFy8-mml_s8w"/>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2000"/>
          </a:p>
        </p:txBody>
      </p:sp>
      <p:sp>
        <p:nvSpPr>
          <p:cNvPr id="11" name="Title 1"/>
          <p:cNvSpPr>
            <a:spLocks noGrp="1"/>
          </p:cNvSpPr>
          <p:nvPr>
            <p:ph type="title"/>
          </p:nvPr>
        </p:nvSpPr>
        <p:spPr>
          <a:xfrm>
            <a:off x="107504" y="44624"/>
            <a:ext cx="8856984" cy="625434"/>
          </a:xfrm>
        </p:spPr>
        <p:txBody>
          <a:bodyPr>
            <a:noAutofit/>
          </a:bodyPr>
          <a:lstStyle/>
          <a:p>
            <a:r>
              <a:rPr lang="en-US" sz="3000" dirty="0"/>
              <a:t>P2.6 – 4 Pillars of IoE - </a:t>
            </a:r>
            <a:r>
              <a:rPr lang="en-US" sz="3000" dirty="0" smtClean="0"/>
              <a:t>The </a:t>
            </a:r>
            <a:r>
              <a:rPr lang="en-US" sz="3000" dirty="0"/>
              <a:t>Things</a:t>
            </a:r>
            <a:r>
              <a:rPr lang="en-GB" sz="3000" dirty="0" smtClean="0"/>
              <a:t> – Weather Stations</a:t>
            </a:r>
            <a:endParaRPr lang="en-GB" sz="3000" b="1" dirty="0" smtClean="0"/>
          </a:p>
        </p:txBody>
      </p:sp>
      <p:pic>
        <p:nvPicPr>
          <p:cNvPr id="16386" name="Picture 2" descr="http://www.weathermarket.com/texasweatherimages-/wps3.gif"/>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820755" y="1124744"/>
            <a:ext cx="2005447" cy="2376264"/>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http://cdn.instructables.com/FDL/VDMN/GLTV9VM8/FDLVDMNGLTV9VM8.MEDIUM.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820755" y="3565036"/>
            <a:ext cx="1999717" cy="1448140"/>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http://pwillard.com/wp-content/uploads/2012/05/outdoorrain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820755" y="5085184"/>
            <a:ext cx="1999717" cy="1496598"/>
          </a:xfrm>
          <a:prstGeom prst="rect">
            <a:avLst/>
          </a:prstGeom>
          <a:noFill/>
          <a:extLst>
            <a:ext uri="{909E8E84-426E-40DD-AFC4-6F175D3DCCD1}">
              <a14:hiddenFill xmlns:a14="http://schemas.microsoft.com/office/drawing/2010/main">
                <a:solidFill>
                  <a:srgbClr val="FFFFFF"/>
                </a:solidFill>
              </a14:hiddenFill>
            </a:ext>
          </a:extLst>
        </p:spPr>
      </p:pic>
      <p:pic>
        <p:nvPicPr>
          <p:cNvPr id="3" name="Weather station sensor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3750675" y="3088518"/>
            <a:ext cx="2909557" cy="1636626"/>
          </a:xfrm>
          <a:prstGeom prst="rect">
            <a:avLst/>
          </a:prstGeom>
        </p:spPr>
      </p:pic>
      <p:sp>
        <p:nvSpPr>
          <p:cNvPr id="13" name="TextBox 12">
            <a:hlinkClick r:id="rId9" action="ppaction://hlinkfile"/>
          </p:cNvPr>
          <p:cNvSpPr txBox="1"/>
          <p:nvPr/>
        </p:nvSpPr>
        <p:spPr>
          <a:xfrm>
            <a:off x="5147881" y="4733790"/>
            <a:ext cx="1483114" cy="279386"/>
          </a:xfrm>
          <a:prstGeom prst="rect">
            <a:avLst/>
          </a:prstGeom>
          <a:solidFill>
            <a:srgbClr val="F7FEA0"/>
          </a:solidFill>
        </p:spPr>
        <p:txBody>
          <a:bodyPr wrap="square" lIns="0" tIns="0" rIns="0" bIns="0" rtlCol="0">
            <a:spAutoFit/>
          </a:bodyPr>
          <a:lstStyle/>
          <a:p>
            <a:pPr algn="ctr"/>
            <a:r>
              <a:rPr lang="en-US" dirty="0" smtClean="0"/>
              <a:t>Or Click Here</a:t>
            </a:r>
            <a:endParaRPr lang="en-GB" dirty="0"/>
          </a:p>
        </p:txBody>
      </p:sp>
    </p:spTree>
    <p:extLst>
      <p:ext uri="{BB962C8B-B14F-4D97-AF65-F5344CB8AC3E}">
        <p14:creationId xmlns:p14="http://schemas.microsoft.com/office/powerpoint/2010/main" val="1712588869"/>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19010" y="1124744"/>
            <a:ext cx="5909174" cy="5347618"/>
          </a:xfrm>
          <a:prstGeom prst="rect">
            <a:avLst/>
          </a:prstGeom>
        </p:spPr>
        <p:txBody>
          <a:bodyPr wrap="square">
            <a:spAutoFit/>
          </a:bodyPr>
          <a:lstStyle/>
          <a:p>
            <a:pPr marL="285750" indent="-285750">
              <a:spcBef>
                <a:spcPts val="300"/>
              </a:spcBef>
              <a:buClr>
                <a:srgbClr val="00B050"/>
              </a:buClr>
              <a:buFont typeface="Wingdings 3" panose="05040102010807070707" pitchFamily="18" charset="2"/>
              <a:buChar char=""/>
            </a:pPr>
            <a:r>
              <a:rPr lang="en-US" dirty="0" smtClean="0"/>
              <a:t>The following steps show what happens when a computer is used to measure the key vital signs of a patient in a hospital:</a:t>
            </a:r>
          </a:p>
          <a:p>
            <a:pPr marL="520700" indent="-238125">
              <a:spcBef>
                <a:spcPts val="300"/>
              </a:spcBef>
              <a:buClr>
                <a:srgbClr val="00B050"/>
              </a:buClr>
              <a:buFont typeface="Arial" panose="020B0604020202020204" pitchFamily="34" charset="0"/>
              <a:buChar char="•"/>
            </a:pPr>
            <a:r>
              <a:rPr lang="en-US" dirty="0" smtClean="0"/>
              <a:t>Sensors read key vital signs (such as pulse rate, heart rate, temperature, blood pressure, respiration etc.)</a:t>
            </a:r>
          </a:p>
          <a:p>
            <a:pPr marL="520700" indent="-238125">
              <a:spcBef>
                <a:spcPts val="300"/>
              </a:spcBef>
              <a:buClr>
                <a:srgbClr val="00B050"/>
              </a:buClr>
              <a:buFont typeface="Arial" panose="020B0604020202020204" pitchFamily="34" charset="0"/>
              <a:buChar char="•"/>
            </a:pPr>
            <a:r>
              <a:rPr lang="en-US" dirty="0" smtClean="0"/>
              <a:t>The data from the sensors is converted into digital using ADC.</a:t>
            </a:r>
          </a:p>
          <a:p>
            <a:pPr marL="520700" indent="-238125">
              <a:spcBef>
                <a:spcPts val="300"/>
              </a:spcBef>
              <a:buClr>
                <a:srgbClr val="00B050"/>
              </a:buClr>
              <a:buFont typeface="Arial" panose="020B0604020202020204" pitchFamily="34" charset="0"/>
              <a:buChar char="•"/>
            </a:pPr>
            <a:r>
              <a:rPr lang="en-US" dirty="0" smtClean="0"/>
              <a:t>The data is stored in the computer’s memory</a:t>
            </a:r>
          </a:p>
          <a:p>
            <a:pPr marL="520700" indent="-238125">
              <a:spcBef>
                <a:spcPts val="300"/>
              </a:spcBef>
              <a:buClr>
                <a:srgbClr val="00B050"/>
              </a:buClr>
              <a:buFont typeface="Arial" panose="020B0604020202020204" pitchFamily="34" charset="0"/>
              <a:buChar char="•"/>
            </a:pPr>
            <a:r>
              <a:rPr lang="en-US" dirty="0" smtClean="0"/>
              <a:t>The computer compares the data from the sensors with the values stored in its memory (these will be input by the nurse or doctor for a particular patient).</a:t>
            </a:r>
          </a:p>
          <a:p>
            <a:pPr marL="520700" indent="-238125">
              <a:spcBef>
                <a:spcPts val="300"/>
              </a:spcBef>
              <a:buClr>
                <a:srgbClr val="00B050"/>
              </a:buClr>
              <a:buFont typeface="Arial" panose="020B0604020202020204" pitchFamily="34" charset="0"/>
              <a:buChar char="•"/>
            </a:pPr>
            <a:r>
              <a:rPr lang="en-US" dirty="0" smtClean="0"/>
              <a:t>The results are output on a screen in the form of graphs and/or numerical readouts.</a:t>
            </a:r>
          </a:p>
          <a:p>
            <a:pPr marL="520700" indent="-238125">
              <a:spcBef>
                <a:spcPts val="300"/>
              </a:spcBef>
              <a:buClr>
                <a:srgbClr val="00B050"/>
              </a:buClr>
              <a:buFont typeface="Arial" panose="020B0604020202020204" pitchFamily="34" charset="0"/>
              <a:buChar char="•"/>
            </a:pPr>
            <a:r>
              <a:rPr lang="en-US" dirty="0" smtClean="0"/>
              <a:t>An alarm is activated if any of the data is outside acceptable input values</a:t>
            </a:r>
          </a:p>
          <a:p>
            <a:pPr marL="520700" indent="-238125">
              <a:spcBef>
                <a:spcPts val="300"/>
              </a:spcBef>
              <a:buClr>
                <a:srgbClr val="00B050"/>
              </a:buClr>
              <a:buFont typeface="Arial" panose="020B0604020202020204" pitchFamily="34" charset="0"/>
              <a:buChar char="•"/>
            </a:pPr>
            <a:r>
              <a:rPr lang="en-US" dirty="0" smtClean="0"/>
              <a:t>The system continues to measure the patient’s vital signs until the computer is turned off.</a:t>
            </a:r>
          </a:p>
        </p:txBody>
      </p:sp>
      <p:sp>
        <p:nvSpPr>
          <p:cNvPr id="2" name="AutoShape 6" descr="https://encrypted-tbn2.gstatic.com/images?q=tbn:ANd9GcSC3G8Wms7wHfIem1iTQ5_QaAceqdK-cilAoHlE_NqFy8-mml_s8w"/>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1" name="Title 1"/>
          <p:cNvSpPr>
            <a:spLocks noGrp="1"/>
          </p:cNvSpPr>
          <p:nvPr>
            <p:ph type="title"/>
          </p:nvPr>
        </p:nvSpPr>
        <p:spPr>
          <a:xfrm>
            <a:off x="107504" y="44624"/>
            <a:ext cx="8856984" cy="625434"/>
          </a:xfrm>
        </p:spPr>
        <p:txBody>
          <a:bodyPr>
            <a:noAutofit/>
          </a:bodyPr>
          <a:lstStyle/>
          <a:p>
            <a:r>
              <a:rPr lang="en-US" sz="2800" dirty="0"/>
              <a:t>P2.6 – The Things</a:t>
            </a:r>
            <a:r>
              <a:rPr lang="en-GB" sz="2800" dirty="0"/>
              <a:t> – </a:t>
            </a:r>
            <a:r>
              <a:rPr lang="en-GB" sz="2800" dirty="0" smtClean="0"/>
              <a:t> Vital Sign Measurement in Hospitals</a:t>
            </a:r>
            <a:endParaRPr lang="en-GB" sz="2800" b="1" dirty="0" smtClean="0"/>
          </a:p>
        </p:txBody>
      </p:sp>
      <p:pic>
        <p:nvPicPr>
          <p:cNvPr id="19458" name="Picture 2" descr="http://www.ese.upenn.edu/detkin/software/Labview/Cardiacvi/image8.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228185" y="1154988"/>
            <a:ext cx="2604256" cy="2539654"/>
          </a:xfrm>
          <a:prstGeom prst="rect">
            <a:avLst/>
          </a:prstGeom>
          <a:noFill/>
          <a:extLst>
            <a:ext uri="{909E8E84-426E-40DD-AFC4-6F175D3DCCD1}">
              <a14:hiddenFill xmlns:a14="http://schemas.microsoft.com/office/drawing/2010/main">
                <a:solidFill>
                  <a:srgbClr val="FFFFFF"/>
                </a:solidFill>
              </a14:hiddenFill>
            </a:ext>
          </a:extLst>
        </p:spPr>
      </p:pic>
      <p:pic>
        <p:nvPicPr>
          <p:cNvPr id="3" name="Optical Heart Rate Monitors Explain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228184" y="3933056"/>
            <a:ext cx="2604257" cy="1463751"/>
          </a:xfrm>
          <a:prstGeom prst="rect">
            <a:avLst/>
          </a:prstGeom>
        </p:spPr>
      </p:pic>
      <p:sp>
        <p:nvSpPr>
          <p:cNvPr id="4" name="TextBox 3">
            <a:hlinkClick r:id="rId7" action="ppaction://hlinkfile"/>
          </p:cNvPr>
          <p:cNvSpPr txBox="1"/>
          <p:nvPr/>
        </p:nvSpPr>
        <p:spPr>
          <a:xfrm>
            <a:off x="6666216" y="5565252"/>
            <a:ext cx="1728192" cy="369332"/>
          </a:xfrm>
          <a:prstGeom prst="rect">
            <a:avLst/>
          </a:prstGeom>
          <a:noFill/>
        </p:spPr>
        <p:txBody>
          <a:bodyPr wrap="square" rtlCol="0">
            <a:spAutoFit/>
          </a:bodyPr>
          <a:lstStyle/>
          <a:p>
            <a:pPr algn="ctr"/>
            <a:r>
              <a:rPr lang="en-US" dirty="0" smtClean="0"/>
              <a:t>Or Click Here</a:t>
            </a:r>
            <a:endParaRPr lang="en-GB" dirty="0"/>
          </a:p>
        </p:txBody>
      </p:sp>
    </p:spTree>
    <p:extLst>
      <p:ext uri="{BB962C8B-B14F-4D97-AF65-F5344CB8AC3E}">
        <p14:creationId xmlns:p14="http://schemas.microsoft.com/office/powerpoint/2010/main" val="684338905"/>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6053190" cy="5532284"/>
          </a:xfrm>
          <a:prstGeom prst="rect">
            <a:avLst/>
          </a:prstGeom>
        </p:spPr>
        <p:txBody>
          <a:bodyPr wrap="square">
            <a:spAutoFit/>
          </a:bodyPr>
          <a:lstStyle/>
          <a:p>
            <a:pPr marL="285750" indent="-285750">
              <a:spcBef>
                <a:spcPts val="300"/>
              </a:spcBef>
              <a:buClr>
                <a:srgbClr val="00B050"/>
              </a:buClr>
              <a:buFont typeface="Wingdings 3" panose="05040102010807070707" pitchFamily="18" charset="2"/>
              <a:buChar char=""/>
            </a:pPr>
            <a:r>
              <a:rPr lang="en-US" sz="1600" dirty="0" smtClean="0"/>
              <a:t>The following steps show what happens when a computer is used to measure pollution in a river:</a:t>
            </a:r>
          </a:p>
          <a:p>
            <a:pPr marL="519113" indent="-236538">
              <a:spcBef>
                <a:spcPts val="300"/>
              </a:spcBef>
              <a:buClr>
                <a:srgbClr val="00B050"/>
              </a:buClr>
              <a:buFont typeface="Arial" panose="020B0604020202020204" pitchFamily="34" charset="0"/>
              <a:buChar char="•"/>
            </a:pPr>
            <a:r>
              <a:rPr lang="en-US" sz="1600" dirty="0" smtClean="0"/>
              <a:t>The sensors are placed in at least two different positions so that a pollution comparison can be made</a:t>
            </a:r>
          </a:p>
          <a:p>
            <a:pPr marL="519113" indent="-236538">
              <a:spcBef>
                <a:spcPts val="300"/>
              </a:spcBef>
              <a:buClr>
                <a:srgbClr val="00B050"/>
              </a:buClr>
              <a:buFont typeface="Arial" panose="020B0604020202020204" pitchFamily="34" charset="0"/>
              <a:buChar char="•"/>
            </a:pPr>
            <a:r>
              <a:rPr lang="en-US" sz="1600" dirty="0" smtClean="0"/>
              <a:t>The data from the sensor is converted into digital using an ADC and sent to a computer</a:t>
            </a:r>
          </a:p>
          <a:p>
            <a:pPr marL="519113" indent="-236538">
              <a:spcBef>
                <a:spcPts val="300"/>
              </a:spcBef>
              <a:buClr>
                <a:srgbClr val="00B050"/>
              </a:buClr>
              <a:buFont typeface="Arial" panose="020B0604020202020204" pitchFamily="34" charset="0"/>
              <a:buChar char="•"/>
            </a:pPr>
            <a:r>
              <a:rPr lang="en-US" sz="1600" dirty="0" smtClean="0"/>
              <a:t>The computer stores the received data</a:t>
            </a:r>
          </a:p>
          <a:p>
            <a:pPr marL="519113" indent="-236538">
              <a:spcBef>
                <a:spcPts val="300"/>
              </a:spcBef>
              <a:buClr>
                <a:srgbClr val="00B050"/>
              </a:buClr>
              <a:buFont typeface="Arial" panose="020B0604020202020204" pitchFamily="34" charset="0"/>
              <a:buChar char="•"/>
            </a:pPr>
            <a:r>
              <a:rPr lang="en-US" sz="1600" dirty="0" smtClean="0"/>
              <a:t>The oxygen and acidity levels are compared to the historical data stored in memory and they are also compared to </a:t>
            </a:r>
            <a:r>
              <a:rPr lang="en-US" sz="1600" i="1" dirty="0" smtClean="0"/>
              <a:t>pre-set levels</a:t>
            </a:r>
            <a:r>
              <a:rPr lang="en-US" sz="1600" dirty="0" smtClean="0"/>
              <a:t> stored in memory</a:t>
            </a:r>
          </a:p>
          <a:p>
            <a:pPr marL="519113" indent="-236538">
              <a:spcBef>
                <a:spcPts val="300"/>
              </a:spcBef>
              <a:buClr>
                <a:srgbClr val="00B050"/>
              </a:buClr>
              <a:buFont typeface="Arial" panose="020B0604020202020204" pitchFamily="34" charset="0"/>
              <a:buChar char="•"/>
            </a:pPr>
            <a:r>
              <a:rPr lang="en-US" sz="1600" dirty="0"/>
              <a:t>The oxygen and acidity </a:t>
            </a:r>
            <a:r>
              <a:rPr lang="en-US" sz="1600" dirty="0" smtClean="0"/>
              <a:t>levels from the different positions in the river are also compared to see if they are similar – this is used to see if the source of the pollution can be found.</a:t>
            </a:r>
          </a:p>
          <a:p>
            <a:pPr marL="285750" indent="-285750">
              <a:spcBef>
                <a:spcPts val="300"/>
              </a:spcBef>
              <a:buClr>
                <a:srgbClr val="00B050"/>
              </a:buClr>
              <a:buFont typeface="Wingdings 3" panose="05040102010807070707" pitchFamily="18" charset="2"/>
              <a:buChar char=""/>
            </a:pPr>
            <a:r>
              <a:rPr lang="en-US" sz="1600" dirty="0" smtClean="0"/>
              <a:t>One of two things will now happen: </a:t>
            </a:r>
            <a:r>
              <a:rPr lang="en-US" sz="1600" i="1" dirty="0" smtClean="0"/>
              <a:t>either</a:t>
            </a:r>
            <a:r>
              <a:rPr lang="en-US" sz="1600" dirty="0" smtClean="0"/>
              <a:t> the data is transferred to a CD/DVD </a:t>
            </a:r>
            <a:r>
              <a:rPr lang="en-US" sz="1600" dirty="0"/>
              <a:t>o</a:t>
            </a:r>
            <a:r>
              <a:rPr lang="en-US" sz="1600" dirty="0" smtClean="0"/>
              <a:t>r to a memory stick and taken away for further analysis </a:t>
            </a:r>
            <a:r>
              <a:rPr lang="en-US" sz="1600" i="1" dirty="0" smtClean="0"/>
              <a:t>or</a:t>
            </a:r>
            <a:r>
              <a:rPr lang="en-US" sz="1600" dirty="0" smtClean="0"/>
              <a:t> the computer is connected to a mobile phone network and transmits the data back automatically to the monitoring station.</a:t>
            </a:r>
          </a:p>
          <a:p>
            <a:pPr marL="285750" indent="-285750">
              <a:spcBef>
                <a:spcPts val="300"/>
              </a:spcBef>
              <a:buClr>
                <a:srgbClr val="00B050"/>
              </a:buClr>
              <a:buFont typeface="Wingdings 3" panose="05040102010807070707" pitchFamily="18" charset="2"/>
              <a:buChar char=""/>
            </a:pPr>
            <a:r>
              <a:rPr lang="en-US" sz="1600" dirty="0" smtClean="0"/>
              <a:t>Other sensors, such as light sensors (to see if there are solids or chemicals in the water blocking out the light), can also be used.</a:t>
            </a:r>
          </a:p>
        </p:txBody>
      </p:sp>
      <p:sp>
        <p:nvSpPr>
          <p:cNvPr id="2" name="AutoShape 6" descr="https://encrypted-tbn2.gstatic.com/images?q=tbn:ANd9GcSC3G8Wms7wHfIem1iTQ5_QaAceqdK-cilAoHlE_NqFy8-mml_s8w"/>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1" name="Title 1"/>
          <p:cNvSpPr>
            <a:spLocks noGrp="1"/>
          </p:cNvSpPr>
          <p:nvPr>
            <p:ph type="title"/>
          </p:nvPr>
        </p:nvSpPr>
        <p:spPr>
          <a:xfrm>
            <a:off x="107504" y="44624"/>
            <a:ext cx="8856984" cy="625434"/>
          </a:xfrm>
        </p:spPr>
        <p:txBody>
          <a:bodyPr>
            <a:noAutofit/>
          </a:bodyPr>
          <a:lstStyle/>
          <a:p>
            <a:r>
              <a:rPr lang="en-US" sz="3200" dirty="0"/>
              <a:t>P2.6 – The Things</a:t>
            </a:r>
            <a:r>
              <a:rPr lang="en-GB" sz="3200" dirty="0" smtClean="0"/>
              <a:t> – Measuring Pollution in a River</a:t>
            </a:r>
            <a:endParaRPr lang="en-GB" sz="3200" b="1" dirty="0" smtClean="0"/>
          </a:p>
        </p:txBody>
      </p:sp>
      <p:pic>
        <p:nvPicPr>
          <p:cNvPr id="20482" name="Picture 2" descr="amritawna-research-water-quality-management"/>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367461" y="1193649"/>
            <a:ext cx="2471597" cy="1947319"/>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http://www.libelium.com/wp-content/uploads/2014/02/smart_water-mod-recortada-800px.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367462" y="3227266"/>
            <a:ext cx="2471596" cy="1497878"/>
          </a:xfrm>
          <a:prstGeom prst="rect">
            <a:avLst/>
          </a:prstGeom>
          <a:noFill/>
          <a:extLst>
            <a:ext uri="{909E8E84-426E-40DD-AFC4-6F175D3DCCD1}">
              <a14:hiddenFill xmlns:a14="http://schemas.microsoft.com/office/drawing/2010/main">
                <a:solidFill>
                  <a:srgbClr val="FFFFFF"/>
                </a:solidFill>
              </a14:hiddenFill>
            </a:ext>
          </a:extLst>
        </p:spPr>
      </p:pic>
      <p:pic>
        <p:nvPicPr>
          <p:cNvPr id="5" name="Water Quality Sensor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367461" y="5229200"/>
            <a:ext cx="2456341" cy="1381692"/>
          </a:xfrm>
          <a:prstGeom prst="rect">
            <a:avLst/>
          </a:prstGeom>
        </p:spPr>
      </p:pic>
      <p:sp>
        <p:nvSpPr>
          <p:cNvPr id="12" name="TextBox 11">
            <a:hlinkClick r:id="rId8" action="ppaction://hlinkfile"/>
          </p:cNvPr>
          <p:cNvSpPr txBox="1"/>
          <p:nvPr/>
        </p:nvSpPr>
        <p:spPr>
          <a:xfrm>
            <a:off x="6782771" y="4861535"/>
            <a:ext cx="1483114" cy="279386"/>
          </a:xfrm>
          <a:prstGeom prst="rect">
            <a:avLst/>
          </a:prstGeom>
          <a:solidFill>
            <a:srgbClr val="F7FEA0"/>
          </a:solidFill>
        </p:spPr>
        <p:txBody>
          <a:bodyPr wrap="square" lIns="0" tIns="0" rIns="0" bIns="0" rtlCol="0">
            <a:spAutoFit/>
          </a:bodyPr>
          <a:lstStyle/>
          <a:p>
            <a:pPr algn="ctr"/>
            <a:r>
              <a:rPr lang="en-US" dirty="0" smtClean="0"/>
              <a:t>Or Click Here</a:t>
            </a:r>
            <a:endParaRPr lang="en-GB" dirty="0"/>
          </a:p>
        </p:txBody>
      </p:sp>
    </p:spTree>
    <p:extLst>
      <p:ext uri="{BB962C8B-B14F-4D97-AF65-F5344CB8AC3E}">
        <p14:creationId xmlns:p14="http://schemas.microsoft.com/office/powerpoint/2010/main" val="212772585"/>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2 in 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IT are 90 GLH;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US" sz="2400" dirty="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092411467"/>
              </p:ext>
            </p:extLst>
          </p:nvPr>
        </p:nvGraphicFramePr>
        <p:xfrm>
          <a:off x="539554" y="3068960"/>
          <a:ext cx="8064895" cy="1584960"/>
        </p:xfrm>
        <a:graphic>
          <a:graphicData uri="http://schemas.openxmlformats.org/drawingml/2006/table">
            <a:tbl>
              <a:tblPr firstRow="1" bandRow="1">
                <a:tableStyleId>{5C22544A-7EE6-4342-B048-85BDC9FD1C3A}</a:tableStyleId>
              </a:tblPr>
              <a:tblGrid>
                <a:gridCol w="1612979"/>
                <a:gridCol w="1612979"/>
                <a:gridCol w="1612979"/>
                <a:gridCol w="1612979"/>
                <a:gridCol w="1612979"/>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90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21</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27</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884699843"/>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0899"/>
            <a:ext cx="6840760" cy="5324535"/>
          </a:xfrm>
          <a:prstGeom prst="rect">
            <a:avLst/>
          </a:prstGeom>
        </p:spPr>
        <p:txBody>
          <a:bodyPr wrap="square">
            <a:spAutoFit/>
          </a:bodyPr>
          <a:lstStyle/>
          <a:p>
            <a:pPr>
              <a:spcBef>
                <a:spcPts val="0"/>
              </a:spcBef>
              <a:buClr>
                <a:srgbClr val="00B050"/>
              </a:buClr>
            </a:pPr>
            <a:r>
              <a:rPr lang="en-US" sz="2000" b="1" dirty="0" smtClean="0"/>
              <a:t>Advantages</a:t>
            </a:r>
          </a:p>
          <a:p>
            <a:pPr marL="284163" indent="-236538">
              <a:spcBef>
                <a:spcPts val="0"/>
              </a:spcBef>
              <a:buClr>
                <a:srgbClr val="00B050"/>
              </a:buClr>
              <a:buFont typeface="Arial" panose="020B0604020202020204" pitchFamily="34" charset="0"/>
              <a:buChar char="•"/>
            </a:pPr>
            <a:r>
              <a:rPr lang="en-US" sz="2000" dirty="0" smtClean="0"/>
              <a:t>The computer would not forget to take readings</a:t>
            </a:r>
          </a:p>
          <a:p>
            <a:pPr marL="284163" indent="-236538">
              <a:spcBef>
                <a:spcPts val="0"/>
              </a:spcBef>
              <a:buClr>
                <a:srgbClr val="00B050"/>
              </a:buClr>
              <a:buFont typeface="Arial" panose="020B0604020202020204" pitchFamily="34" charset="0"/>
              <a:buChar char="•"/>
            </a:pPr>
            <a:r>
              <a:rPr lang="en-US" sz="2000" dirty="0" smtClean="0"/>
              <a:t>The computer’s response time is much faster (very important in the hospital monitoring application)</a:t>
            </a:r>
          </a:p>
          <a:p>
            <a:pPr marL="284163" indent="-236538">
              <a:spcBef>
                <a:spcPts val="0"/>
              </a:spcBef>
              <a:buClr>
                <a:srgbClr val="00B050"/>
              </a:buClr>
              <a:buFont typeface="Arial" panose="020B0604020202020204" pitchFamily="34" charset="0"/>
              <a:buChar char="•"/>
            </a:pPr>
            <a:r>
              <a:rPr lang="en-US" sz="2000" dirty="0" smtClean="0"/>
              <a:t>Doctors, nurses scientists etc. can all get on with other tasks whilst the measurements are taken automatically.</a:t>
            </a:r>
          </a:p>
          <a:p>
            <a:pPr marL="284163" indent="-236538">
              <a:spcBef>
                <a:spcPts val="0"/>
              </a:spcBef>
              <a:buClr>
                <a:srgbClr val="00B050"/>
              </a:buClr>
              <a:buFont typeface="Arial" panose="020B0604020202020204" pitchFamily="34" charset="0"/>
              <a:buChar char="•"/>
            </a:pPr>
            <a:r>
              <a:rPr lang="en-US" sz="2000" dirty="0" smtClean="0"/>
              <a:t>Computers give 24/7 cover and their readings tend to be more frequent and more accurate</a:t>
            </a:r>
          </a:p>
          <a:p>
            <a:pPr marL="284163" indent="-236538">
              <a:spcBef>
                <a:spcPts val="0"/>
              </a:spcBef>
              <a:buClr>
                <a:srgbClr val="00B050"/>
              </a:buClr>
              <a:buFont typeface="Arial" panose="020B0604020202020204" pitchFamily="34" charset="0"/>
              <a:buChar char="•"/>
            </a:pPr>
            <a:r>
              <a:rPr lang="en-US" sz="2000" dirty="0" smtClean="0"/>
              <a:t>It could also be safer since whatever is being measured may have potential hazards (e.g. children falling into the river whilst attempting to take readings or a nurse looking after a patient who has a contagious disease).</a:t>
            </a:r>
          </a:p>
          <a:p>
            <a:pPr marL="284163" indent="-236538">
              <a:spcBef>
                <a:spcPts val="0"/>
              </a:spcBef>
              <a:buClr>
                <a:srgbClr val="00B050"/>
              </a:buClr>
              <a:buFont typeface="Arial" panose="020B0604020202020204" pitchFamily="34" charset="0"/>
              <a:buChar char="•"/>
            </a:pPr>
            <a:r>
              <a:rPr lang="en-US" sz="2000" dirty="0" smtClean="0"/>
              <a:t>Computers can produce graphs automatically for analysis of results.</a:t>
            </a:r>
          </a:p>
          <a:p>
            <a:pPr marL="284163" indent="-236538">
              <a:spcBef>
                <a:spcPts val="0"/>
              </a:spcBef>
              <a:buClr>
                <a:srgbClr val="00B050"/>
              </a:buClr>
              <a:buFont typeface="Arial" panose="020B0604020202020204" pitchFamily="34" charset="0"/>
              <a:buChar char="•"/>
            </a:pPr>
            <a:r>
              <a:rPr lang="en-US" sz="2000" dirty="0" smtClean="0"/>
              <a:t>There is a potential cast saving as fewer staff are needed since the measurements are now done by computer (which results in a reduced wages bill).</a:t>
            </a:r>
          </a:p>
        </p:txBody>
      </p:sp>
      <p:sp>
        <p:nvSpPr>
          <p:cNvPr id="2" name="AutoShape 6" descr="https://encrypted-tbn2.gstatic.com/images?q=tbn:ANd9GcSC3G8Wms7wHfIem1iTQ5_QaAceqdK-cilAoHlE_NqFy8-mml_s8w"/>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1" name="Title 1"/>
          <p:cNvSpPr>
            <a:spLocks noGrp="1"/>
          </p:cNvSpPr>
          <p:nvPr>
            <p:ph type="title"/>
          </p:nvPr>
        </p:nvSpPr>
        <p:spPr>
          <a:xfrm>
            <a:off x="107504" y="44624"/>
            <a:ext cx="8784976" cy="625434"/>
          </a:xfrm>
        </p:spPr>
        <p:txBody>
          <a:bodyPr>
            <a:noAutofit/>
          </a:bodyPr>
          <a:lstStyle/>
          <a:p>
            <a:r>
              <a:rPr lang="en-US" sz="3200" dirty="0"/>
              <a:t>P2.6 – The Things</a:t>
            </a:r>
            <a:r>
              <a:rPr lang="en-GB" sz="3200" dirty="0" smtClean="0"/>
              <a:t> – Measuring Pollution in a River</a:t>
            </a:r>
            <a:endParaRPr lang="en-GB" sz="3200" b="1" dirty="0" smtClean="0"/>
          </a:p>
        </p:txBody>
      </p:sp>
      <p:graphicFrame>
        <p:nvGraphicFramePr>
          <p:cNvPr id="6" name="Table 5"/>
          <p:cNvGraphicFramePr>
            <a:graphicFrameLocks noGrp="1"/>
          </p:cNvGraphicFramePr>
          <p:nvPr>
            <p:extLst>
              <p:ext uri="{D42A27DB-BD31-4B8C-83A1-F6EECF244321}">
                <p14:modId xmlns:p14="http://schemas.microsoft.com/office/powerpoint/2010/main" val="4234159702"/>
              </p:ext>
            </p:extLst>
          </p:nvPr>
        </p:nvGraphicFramePr>
        <p:xfrm>
          <a:off x="7236296" y="1052736"/>
          <a:ext cx="1584176" cy="5544616"/>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A calorie counting App on your phone that measures your daily intake</a:t>
                      </a:r>
                    </a:p>
                    <a:p>
                      <a:pPr marL="177800" indent="-177800" algn="l">
                        <a:spcAft>
                          <a:spcPts val="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Barcode scans a product and tells the user about calories and fat content</a:t>
                      </a:r>
                    </a:p>
                    <a:p>
                      <a:pPr marL="177800" indent="-177800" algn="l">
                        <a:spcAft>
                          <a:spcPts val="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User then eats the food and tells the app</a:t>
                      </a:r>
                    </a:p>
                    <a:p>
                      <a:pPr marL="177800" indent="-177800" algn="l">
                        <a:spcAft>
                          <a:spcPts val="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App then updates the data and constructs results</a:t>
                      </a:r>
                    </a:p>
                    <a:p>
                      <a:pPr marL="177800" indent="-177800" algn="l">
                        <a:spcAft>
                          <a:spcPts val="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User is informed on how much exercise needed to work off the fat and turn it into carbs</a:t>
                      </a:r>
                    </a:p>
                    <a:p>
                      <a:pPr marL="177800" indent="-177800" algn="l">
                        <a:spcAft>
                          <a:spcPts val="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User choose to do so, count continues..</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08304"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2713611"/>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0899"/>
            <a:ext cx="6984776" cy="5586145"/>
          </a:xfrm>
          <a:prstGeom prst="rect">
            <a:avLst/>
          </a:prstGeom>
        </p:spPr>
        <p:txBody>
          <a:bodyPr wrap="square">
            <a:spAutoFit/>
          </a:bodyPr>
          <a:lstStyle/>
          <a:p>
            <a:pPr>
              <a:spcBef>
                <a:spcPts val="0"/>
              </a:spcBef>
              <a:buClr>
                <a:srgbClr val="00B050"/>
              </a:buClr>
            </a:pPr>
            <a:r>
              <a:rPr lang="en-US" sz="1700" b="1" dirty="0" smtClean="0"/>
              <a:t>Disadvantages</a:t>
            </a:r>
          </a:p>
          <a:p>
            <a:pPr marL="284163" indent="-236538">
              <a:spcBef>
                <a:spcPts val="0"/>
              </a:spcBef>
              <a:buClr>
                <a:srgbClr val="00B050"/>
              </a:buClr>
              <a:buFont typeface="Arial" panose="020B0604020202020204" pitchFamily="34" charset="0"/>
              <a:buChar char="•"/>
            </a:pPr>
            <a:r>
              <a:rPr lang="en-US" sz="1700" dirty="0" smtClean="0"/>
              <a:t>The computer is unable to respond to unusual circumstances</a:t>
            </a:r>
          </a:p>
          <a:p>
            <a:pPr marL="284163" indent="-236538">
              <a:spcBef>
                <a:spcPts val="0"/>
              </a:spcBef>
              <a:buClr>
                <a:srgbClr val="00B050"/>
              </a:buClr>
              <a:buFont typeface="Arial" panose="020B0604020202020204" pitchFamily="34" charset="0"/>
              <a:buChar char="•"/>
            </a:pPr>
            <a:r>
              <a:rPr lang="en-US" sz="1700" dirty="0" smtClean="0"/>
              <a:t>Computer equipment and measuring software can be expensive to purchase and set up in the first place.</a:t>
            </a:r>
          </a:p>
          <a:p>
            <a:pPr marL="284163" indent="-236538">
              <a:spcBef>
                <a:spcPts val="0"/>
              </a:spcBef>
              <a:buClr>
                <a:srgbClr val="00B050"/>
              </a:buClr>
              <a:buFont typeface="Arial" panose="020B0604020202020204" pitchFamily="34" charset="0"/>
              <a:buChar char="•"/>
            </a:pPr>
            <a:r>
              <a:rPr lang="en-US" sz="1700" dirty="0" smtClean="0"/>
              <a:t>A student doing an experiment, for example, will rely on the computer doing the measurement and analysis – it is possible the student will not learn as much using a computer system</a:t>
            </a:r>
          </a:p>
          <a:p>
            <a:pPr marL="284163" indent="-236538">
              <a:spcBef>
                <a:spcPts val="0"/>
              </a:spcBef>
              <a:buClr>
                <a:srgbClr val="00B050"/>
              </a:buClr>
              <a:buFont typeface="Arial" panose="020B0604020202020204" pitchFamily="34" charset="0"/>
              <a:buChar char="•"/>
            </a:pPr>
            <a:r>
              <a:rPr lang="en-US" sz="1700" dirty="0" smtClean="0"/>
              <a:t>If the computer malfunctions or if there is a power cut, then the computer cannot be used, and there needs to be good backup procedures in place to cover this eventuality.</a:t>
            </a:r>
          </a:p>
          <a:p>
            <a:pPr>
              <a:spcBef>
                <a:spcPts val="0"/>
              </a:spcBef>
              <a:buClr>
                <a:srgbClr val="00B050"/>
              </a:buClr>
            </a:pPr>
            <a:r>
              <a:rPr lang="en-US" sz="1700" b="1" dirty="0" smtClean="0">
                <a:solidFill>
                  <a:srgbClr val="FF0000"/>
                </a:solidFill>
              </a:rPr>
              <a:t>P2.6 – Task 12 </a:t>
            </a:r>
            <a:r>
              <a:rPr lang="en-US" sz="1700" dirty="0" smtClean="0">
                <a:solidFill>
                  <a:srgbClr val="FF0000"/>
                </a:solidFill>
              </a:rPr>
              <a:t>– </a:t>
            </a:r>
            <a:r>
              <a:rPr lang="en-US" sz="1700" dirty="0">
                <a:solidFill>
                  <a:srgbClr val="FF0000"/>
                </a:solidFill>
              </a:rPr>
              <a:t>Using your previous examples, </a:t>
            </a:r>
            <a:r>
              <a:rPr lang="en-US" sz="1700" dirty="0" smtClean="0">
                <a:solidFill>
                  <a:srgbClr val="FF0000"/>
                </a:solidFill>
              </a:rPr>
              <a:t>describe how Things in the 4 pillars of IoE have an influence on the data created, analysed and transmitted and how they have impacted on businesses.</a:t>
            </a:r>
          </a:p>
          <a:p>
            <a:pPr>
              <a:spcBef>
                <a:spcPts val="0"/>
              </a:spcBef>
              <a:buClr>
                <a:srgbClr val="00B050"/>
              </a:buClr>
            </a:pPr>
            <a:r>
              <a:rPr lang="en-US" sz="1700" b="1" dirty="0" smtClean="0">
                <a:solidFill>
                  <a:srgbClr val="FF0000"/>
                </a:solidFill>
              </a:rPr>
              <a:t>M1.3 </a:t>
            </a:r>
            <a:r>
              <a:rPr lang="en-US" sz="1700" b="1" dirty="0">
                <a:solidFill>
                  <a:srgbClr val="FF0000"/>
                </a:solidFill>
              </a:rPr>
              <a:t>– Task </a:t>
            </a:r>
            <a:r>
              <a:rPr lang="en-US" sz="1700" b="1" dirty="0" smtClean="0">
                <a:solidFill>
                  <a:srgbClr val="FF0000"/>
                </a:solidFill>
              </a:rPr>
              <a:t>13 </a:t>
            </a:r>
            <a:r>
              <a:rPr lang="en-US" sz="1700" dirty="0" smtClean="0">
                <a:solidFill>
                  <a:srgbClr val="FF0000"/>
                </a:solidFill>
              </a:rPr>
              <a:t>– Analyse the </a:t>
            </a:r>
            <a:r>
              <a:rPr lang="en-US" sz="1700" dirty="0">
                <a:solidFill>
                  <a:srgbClr val="FF0000"/>
                </a:solidFill>
              </a:rPr>
              <a:t>global impacts that the IoE has on individuals, society and the environment </a:t>
            </a:r>
            <a:r>
              <a:rPr lang="en-US" sz="1700" dirty="0" smtClean="0">
                <a:solidFill>
                  <a:srgbClr val="FF0000"/>
                </a:solidFill>
              </a:rPr>
              <a:t>in terms of advancing connective technological innovations when </a:t>
            </a:r>
            <a:r>
              <a:rPr lang="en-US" sz="1700" dirty="0">
                <a:solidFill>
                  <a:srgbClr val="FF0000"/>
                </a:solidFill>
              </a:rPr>
              <a:t>it comes to the use of manipulation and sharing of global data</a:t>
            </a:r>
            <a:r>
              <a:rPr lang="en-US" sz="1700" dirty="0" smtClean="0">
                <a:solidFill>
                  <a:srgbClr val="FF0000"/>
                </a:solidFill>
              </a:rPr>
              <a:t>.</a:t>
            </a:r>
          </a:p>
          <a:p>
            <a:pPr>
              <a:spcBef>
                <a:spcPts val="0"/>
              </a:spcBef>
              <a:buClr>
                <a:srgbClr val="00B050"/>
              </a:buClr>
            </a:pPr>
            <a:r>
              <a:rPr lang="en-US" sz="1700" b="1" dirty="0" smtClean="0">
                <a:solidFill>
                  <a:srgbClr val="FF0000"/>
                </a:solidFill>
              </a:rPr>
              <a:t>D1.3 </a:t>
            </a:r>
            <a:r>
              <a:rPr lang="en-US" sz="1700" b="1" dirty="0">
                <a:solidFill>
                  <a:srgbClr val="FF0000"/>
                </a:solidFill>
              </a:rPr>
              <a:t>– Task </a:t>
            </a:r>
            <a:r>
              <a:rPr lang="en-US" sz="1700" b="1" dirty="0" smtClean="0">
                <a:solidFill>
                  <a:srgbClr val="FF0000"/>
                </a:solidFill>
              </a:rPr>
              <a:t>14 </a:t>
            </a:r>
            <a:r>
              <a:rPr lang="en-US" sz="1700" dirty="0">
                <a:solidFill>
                  <a:srgbClr val="FF0000"/>
                </a:solidFill>
              </a:rPr>
              <a:t>– Describe the positive and negative impacts of the </a:t>
            </a:r>
            <a:r>
              <a:rPr lang="en-US" sz="1700" dirty="0" smtClean="0">
                <a:solidFill>
                  <a:srgbClr val="FF0000"/>
                </a:solidFill>
              </a:rPr>
              <a:t>incorporating devices such as Smart Vehicles, Phones and Computer Equipment into your </a:t>
            </a:r>
            <a:r>
              <a:rPr lang="en-US" sz="1700" dirty="0">
                <a:solidFill>
                  <a:srgbClr val="FF0000"/>
                </a:solidFill>
              </a:rPr>
              <a:t>selected business. These should be evaluated, using examples to illustrate the points being made</a:t>
            </a:r>
            <a:r>
              <a:rPr lang="en-US" sz="1700" dirty="0" smtClean="0">
                <a:solidFill>
                  <a:srgbClr val="FF0000"/>
                </a:solidFill>
              </a:rPr>
              <a:t>.</a:t>
            </a:r>
            <a:endParaRPr lang="en-US" sz="1700" dirty="0">
              <a:solidFill>
                <a:srgbClr val="FF0000"/>
              </a:solidFill>
            </a:endParaRPr>
          </a:p>
        </p:txBody>
      </p:sp>
      <p:sp>
        <p:nvSpPr>
          <p:cNvPr id="2" name="AutoShape 6" descr="https://encrypted-tbn2.gstatic.com/images?q=tbn:ANd9GcSC3G8Wms7wHfIem1iTQ5_QaAceqdK-cilAoHlE_NqFy8-mml_s8w"/>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1" name="Title 1"/>
          <p:cNvSpPr>
            <a:spLocks noGrp="1"/>
          </p:cNvSpPr>
          <p:nvPr>
            <p:ph type="title"/>
          </p:nvPr>
        </p:nvSpPr>
        <p:spPr>
          <a:xfrm>
            <a:off x="107504" y="44624"/>
            <a:ext cx="8784976" cy="625434"/>
          </a:xfrm>
        </p:spPr>
        <p:txBody>
          <a:bodyPr>
            <a:noAutofit/>
          </a:bodyPr>
          <a:lstStyle/>
          <a:p>
            <a:r>
              <a:rPr lang="en-US" sz="3200" dirty="0"/>
              <a:t>P2.6 – The Things</a:t>
            </a:r>
            <a:r>
              <a:rPr lang="en-GB" sz="3200" dirty="0" smtClean="0"/>
              <a:t> – Measuring Pollution in a River</a:t>
            </a:r>
            <a:endParaRPr lang="en-GB" sz="3200" b="1" dirty="0" smtClean="0"/>
          </a:p>
        </p:txBody>
      </p:sp>
      <p:graphicFrame>
        <p:nvGraphicFramePr>
          <p:cNvPr id="6" name="Table 5"/>
          <p:cNvGraphicFramePr>
            <a:graphicFrameLocks noGrp="1"/>
          </p:cNvGraphicFramePr>
          <p:nvPr>
            <p:extLst>
              <p:ext uri="{D42A27DB-BD31-4B8C-83A1-F6EECF244321}">
                <p14:modId xmlns:p14="http://schemas.microsoft.com/office/powerpoint/2010/main" val="4234159702"/>
              </p:ext>
            </p:extLst>
          </p:nvPr>
        </p:nvGraphicFramePr>
        <p:xfrm>
          <a:off x="7236296" y="1052736"/>
          <a:ext cx="1584176" cy="5544616"/>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A calorie counting App on your phone that measures your daily intake</a:t>
                      </a:r>
                    </a:p>
                    <a:p>
                      <a:pPr marL="177800" indent="-177800" algn="l">
                        <a:spcAft>
                          <a:spcPts val="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Barcode scans a product and tells the user about calories and fat content</a:t>
                      </a:r>
                    </a:p>
                    <a:p>
                      <a:pPr marL="177800" indent="-177800" algn="l">
                        <a:spcAft>
                          <a:spcPts val="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User then eats the food and tells the app</a:t>
                      </a:r>
                    </a:p>
                    <a:p>
                      <a:pPr marL="177800" indent="-177800" algn="l">
                        <a:spcAft>
                          <a:spcPts val="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App then updates the data and constructs results</a:t>
                      </a:r>
                    </a:p>
                    <a:p>
                      <a:pPr marL="177800" indent="-177800" algn="l">
                        <a:spcAft>
                          <a:spcPts val="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User is informed on how much exercise needed to work off the fat and turn it into carbs</a:t>
                      </a:r>
                    </a:p>
                    <a:p>
                      <a:pPr marL="177800" indent="-177800" algn="l">
                        <a:spcAft>
                          <a:spcPts val="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User choose to do so, count continues..</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08304"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290559"/>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6912768" cy="5262979"/>
          </a:xfrm>
          <a:prstGeom prst="rect">
            <a:avLst/>
          </a:prstGeom>
        </p:spPr>
        <p:txBody>
          <a:bodyPr wrap="square">
            <a:spAutoFit/>
          </a:bodyPr>
          <a:lstStyle/>
          <a:p>
            <a:pPr marL="285750" indent="-285750">
              <a:spcBef>
                <a:spcPts val="0"/>
              </a:spcBef>
              <a:buClr>
                <a:srgbClr val="00B050"/>
              </a:buClr>
              <a:buFont typeface="Wingdings 3" panose="05040102010807070707" pitchFamily="18" charset="2"/>
              <a:buChar char=""/>
            </a:pPr>
            <a:r>
              <a:rPr lang="en-US" sz="1600" dirty="0" smtClean="0"/>
              <a:t> It is the goal of companies to be make money. But in so doing they need to be environmentally aware and think more of their global duty.</a:t>
            </a:r>
          </a:p>
          <a:p>
            <a:pPr marL="285750" indent="-285750">
              <a:spcBef>
                <a:spcPts val="0"/>
              </a:spcBef>
              <a:buClr>
                <a:srgbClr val="00B050"/>
              </a:buClr>
              <a:buFont typeface="Wingdings 3" panose="05040102010807070707" pitchFamily="18" charset="2"/>
              <a:buChar char=""/>
            </a:pPr>
            <a:r>
              <a:rPr lang="en-US" sz="1600" b="1" dirty="0" smtClean="0"/>
              <a:t>Individuals - </a:t>
            </a:r>
            <a:r>
              <a:rPr lang="en-US" sz="1600" dirty="0" smtClean="0"/>
              <a:t>When it comes to the massive increase globally of the amount of devices we have, this will impact heavily on how individuals around the world perceive this level of connectivity. We already have an average of 4 connected devices per human in the world and this is due to grow. What will this mean for individuals in developing countries, other than globalization. Will their businesses have more opportunity, more advancement, will the level of connectivity change the way they do business.</a:t>
            </a:r>
          </a:p>
          <a:p>
            <a:pPr marL="285750" indent="-285750">
              <a:spcBef>
                <a:spcPts val="0"/>
              </a:spcBef>
              <a:buClr>
                <a:srgbClr val="00B050"/>
              </a:buClr>
              <a:buFont typeface="Wingdings 3" panose="05040102010807070707" pitchFamily="18" charset="2"/>
              <a:buChar char=""/>
            </a:pPr>
            <a:r>
              <a:rPr lang="en-US" sz="1600" b="1" dirty="0" smtClean="0"/>
              <a:t>Society</a:t>
            </a:r>
            <a:r>
              <a:rPr lang="en-US" sz="1600" dirty="0" smtClean="0"/>
              <a:t> – Will this change impact on culture, on how society is seen. Think of countries where privacy and religion are the driving factor, will the increase on the number of connected devices, and therefor the amount of freedom and information available, impact on these societies.</a:t>
            </a:r>
          </a:p>
          <a:p>
            <a:pPr marL="285750" indent="-285750">
              <a:spcBef>
                <a:spcPts val="0"/>
              </a:spcBef>
              <a:buClr>
                <a:srgbClr val="00B050"/>
              </a:buClr>
              <a:buFont typeface="Wingdings 3" panose="05040102010807070707" pitchFamily="18" charset="2"/>
              <a:buChar char=""/>
            </a:pPr>
            <a:r>
              <a:rPr lang="en-US" sz="1600" dirty="0" smtClean="0"/>
              <a:t>In countries where information is being restricted, will these societies embrace change or reject it, will this impact on how they are seen outside their country. There is a fear that advancing technology will reduce the need for borders, that the Internet has no edges, no respect for culture and society and the more connectivity we have, encourages that denudation of society.</a:t>
            </a:r>
            <a:endParaRPr lang="en-US" sz="1600" dirty="0"/>
          </a:p>
        </p:txBody>
      </p:sp>
      <p:sp>
        <p:nvSpPr>
          <p:cNvPr id="2" name="AutoShape 6" descr="https://encrypted-tbn2.gstatic.com/images?q=tbn:ANd9GcSC3G8Wms7wHfIem1iTQ5_QaAceqdK-cilAoHlE_NqFy8-mml_s8w"/>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1" name="Title 1"/>
          <p:cNvSpPr>
            <a:spLocks noGrp="1"/>
          </p:cNvSpPr>
          <p:nvPr>
            <p:ph type="title"/>
          </p:nvPr>
        </p:nvSpPr>
        <p:spPr>
          <a:xfrm>
            <a:off x="107504" y="44624"/>
            <a:ext cx="8784976" cy="625434"/>
          </a:xfrm>
        </p:spPr>
        <p:txBody>
          <a:bodyPr>
            <a:noAutofit/>
          </a:bodyPr>
          <a:lstStyle/>
          <a:p>
            <a:r>
              <a:rPr lang="en-US" sz="3600" dirty="0" smtClean="0"/>
              <a:t>M1.3 </a:t>
            </a:r>
            <a:r>
              <a:rPr lang="en-US" sz="3600" dirty="0"/>
              <a:t>– The Things</a:t>
            </a:r>
            <a:r>
              <a:rPr lang="en-GB" sz="3600" dirty="0" smtClean="0"/>
              <a:t> – Global Impact</a:t>
            </a:r>
            <a:endParaRPr lang="en-GB" sz="3600" b="1" dirty="0" smtClean="0"/>
          </a:p>
        </p:txBody>
      </p:sp>
      <p:graphicFrame>
        <p:nvGraphicFramePr>
          <p:cNvPr id="6" name="Table 5"/>
          <p:cNvGraphicFramePr>
            <a:graphicFrameLocks noGrp="1"/>
          </p:cNvGraphicFramePr>
          <p:nvPr>
            <p:extLst>
              <p:ext uri="{D42A27DB-BD31-4B8C-83A1-F6EECF244321}">
                <p14:modId xmlns:p14="http://schemas.microsoft.com/office/powerpoint/2010/main" val="4234159702"/>
              </p:ext>
            </p:extLst>
          </p:nvPr>
        </p:nvGraphicFramePr>
        <p:xfrm>
          <a:off x="7236296" y="1052736"/>
          <a:ext cx="1584176" cy="5544616"/>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A calorie counting App on your phone that measures your daily intake</a:t>
                      </a:r>
                    </a:p>
                    <a:p>
                      <a:pPr marL="177800" indent="-177800" algn="l">
                        <a:spcAft>
                          <a:spcPts val="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Barcode scans a product and tells the user about calories and fat content</a:t>
                      </a:r>
                    </a:p>
                    <a:p>
                      <a:pPr marL="177800" indent="-177800" algn="l">
                        <a:spcAft>
                          <a:spcPts val="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User then eats the food and tells the app</a:t>
                      </a:r>
                    </a:p>
                    <a:p>
                      <a:pPr marL="177800" indent="-177800" algn="l">
                        <a:spcAft>
                          <a:spcPts val="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App then updates the data and constructs results</a:t>
                      </a:r>
                    </a:p>
                    <a:p>
                      <a:pPr marL="177800" indent="-177800" algn="l">
                        <a:spcAft>
                          <a:spcPts val="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User is informed on how much exercise needed to work off the fat and turn it into carbs</a:t>
                      </a:r>
                    </a:p>
                    <a:p>
                      <a:pPr marL="177800" indent="-177800" algn="l">
                        <a:spcAft>
                          <a:spcPts val="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User choose to do so, count continues..</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08304"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78106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6912768" cy="5593839"/>
          </a:xfrm>
          <a:prstGeom prst="rect">
            <a:avLst/>
          </a:prstGeom>
        </p:spPr>
        <p:txBody>
          <a:bodyPr wrap="square">
            <a:spAutoFit/>
          </a:bodyPr>
          <a:lstStyle/>
          <a:p>
            <a:pPr marL="285750" indent="-285750">
              <a:spcBef>
                <a:spcPts val="0"/>
              </a:spcBef>
              <a:buClr>
                <a:srgbClr val="00B050"/>
              </a:buClr>
              <a:buFont typeface="Wingdings 3" panose="05040102010807070707" pitchFamily="18" charset="2"/>
              <a:buChar char=""/>
            </a:pPr>
            <a:r>
              <a:rPr lang="en-US" sz="1430" b="1" dirty="0" smtClean="0"/>
              <a:t>Environment – </a:t>
            </a:r>
            <a:r>
              <a:rPr lang="en-US" sz="1430" dirty="0" smtClean="0"/>
              <a:t>The IoE and data analysis can be sued to make developing countries more efficient while still maintaining that level of society protection. For instance:</a:t>
            </a:r>
            <a:endParaRPr lang="en-US" sz="1430" b="1" dirty="0" smtClean="0"/>
          </a:p>
          <a:p>
            <a:pPr marL="285750" indent="-285750">
              <a:spcBef>
                <a:spcPts val="0"/>
              </a:spcBef>
              <a:buClr>
                <a:srgbClr val="00B050"/>
              </a:buClr>
              <a:buFont typeface="Wingdings 3" panose="05040102010807070707" pitchFamily="18" charset="2"/>
              <a:buChar char=""/>
            </a:pPr>
            <a:r>
              <a:rPr lang="en-US" sz="1430" b="1" dirty="0" smtClean="0"/>
              <a:t>Promoting </a:t>
            </a:r>
            <a:r>
              <a:rPr lang="en-US" sz="1430" b="1" dirty="0"/>
              <a:t>environmental </a:t>
            </a:r>
            <a:r>
              <a:rPr lang="en-US" sz="1430" b="1" dirty="0" smtClean="0"/>
              <a:t>sustainability</a:t>
            </a:r>
            <a:r>
              <a:rPr lang="en-US" sz="1430" dirty="0" smtClean="0"/>
              <a:t> - </a:t>
            </a:r>
            <a:r>
              <a:rPr lang="en-US" sz="1430" dirty="0"/>
              <a:t>integrated energy management systems support power management, energy conservation, and long-term environmental sustainability. for instance, lighting automation solutions can be delivered over the converged IP network. Centralized monitoring and control of elevators, HVAC, and facilities help ensure that the building meets and exceeds performance standards. With knowledge of energy usage patterns, building managers can respond to power cuts and proactively switch off or reduce unneeded systems. this enables building managers to reduce a building’s carbon footprint and build a sustainable and more energy-efficient environment. By converging multiple functions onto the network, connected real estate also can reduce the amount of IT equipment needed, use systems that consume less power, and optimize equipment efficiency.</a:t>
            </a:r>
          </a:p>
          <a:p>
            <a:pPr marL="285750" indent="-285750">
              <a:spcBef>
                <a:spcPts val="0"/>
              </a:spcBef>
              <a:buClr>
                <a:srgbClr val="00B050"/>
              </a:buClr>
              <a:buFont typeface="Wingdings 3" panose="05040102010807070707" pitchFamily="18" charset="2"/>
              <a:buChar char=""/>
            </a:pPr>
            <a:r>
              <a:rPr lang="en-US" sz="1430" b="1" dirty="0"/>
              <a:t>Reducing GHG/carbon </a:t>
            </a:r>
            <a:r>
              <a:rPr lang="en-US" sz="1430" b="1" dirty="0" smtClean="0"/>
              <a:t>emissions </a:t>
            </a:r>
            <a:r>
              <a:rPr lang="en-US" sz="1430" dirty="0" smtClean="0"/>
              <a:t>- estimates </a:t>
            </a:r>
            <a:r>
              <a:rPr lang="en-US" sz="1430" dirty="0"/>
              <a:t>for energy consumption (directly and indirectly) by IT equipment in commercial offices range from as low as 10 percent to as high as 40 percent of the total energy used in an office building. totals vary widely, based on building type, location, industry, age of equipment, equipment density, and user habits. However, IT systems are the second largest user of energy in most buildings, behind heating and cooling but ahead of lighting. it is also the fastest growing segment of electrical usage worldwide.</a:t>
            </a:r>
            <a:endParaRPr lang="en-US" sz="1430" dirty="0" smtClean="0"/>
          </a:p>
          <a:p>
            <a:pPr>
              <a:spcBef>
                <a:spcPts val="0"/>
              </a:spcBef>
              <a:buClr>
                <a:srgbClr val="00B050"/>
              </a:buClr>
            </a:pPr>
            <a:r>
              <a:rPr lang="en-US" sz="1430" b="1" dirty="0" smtClean="0">
                <a:solidFill>
                  <a:srgbClr val="FF0000"/>
                </a:solidFill>
              </a:rPr>
              <a:t>M1.4 – Task 15 </a:t>
            </a:r>
            <a:r>
              <a:rPr lang="en-US" sz="1430" dirty="0" smtClean="0">
                <a:solidFill>
                  <a:srgbClr val="FF0000"/>
                </a:solidFill>
              </a:rPr>
              <a:t>– Analyse how increased connectivity, the IoE, and digital globalization </a:t>
            </a:r>
            <a:r>
              <a:rPr lang="en-US" sz="1430" dirty="0">
                <a:solidFill>
                  <a:srgbClr val="FF0000"/>
                </a:solidFill>
              </a:rPr>
              <a:t>will have an </a:t>
            </a:r>
            <a:r>
              <a:rPr lang="en-US" sz="1430" dirty="0" smtClean="0">
                <a:solidFill>
                  <a:srgbClr val="FF0000"/>
                </a:solidFill>
              </a:rPr>
              <a:t>impact </a:t>
            </a:r>
            <a:r>
              <a:rPr lang="en-US" sz="1430" dirty="0">
                <a:solidFill>
                  <a:srgbClr val="FF0000"/>
                </a:solidFill>
              </a:rPr>
              <a:t>on individuals, society and the environment</a:t>
            </a:r>
            <a:endParaRPr lang="en-US" sz="1430" dirty="0" smtClean="0">
              <a:solidFill>
                <a:srgbClr val="FF0000"/>
              </a:solidFill>
            </a:endParaRPr>
          </a:p>
        </p:txBody>
      </p:sp>
      <p:sp>
        <p:nvSpPr>
          <p:cNvPr id="2" name="AutoShape 6" descr="https://encrypted-tbn2.gstatic.com/images?q=tbn:ANd9GcSC3G8Wms7wHfIem1iTQ5_QaAceqdK-cilAoHlE_NqFy8-mml_s8w"/>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1" name="Title 1"/>
          <p:cNvSpPr>
            <a:spLocks noGrp="1"/>
          </p:cNvSpPr>
          <p:nvPr>
            <p:ph type="title"/>
          </p:nvPr>
        </p:nvSpPr>
        <p:spPr>
          <a:xfrm>
            <a:off x="107504" y="44624"/>
            <a:ext cx="8784976" cy="625434"/>
          </a:xfrm>
        </p:spPr>
        <p:txBody>
          <a:bodyPr>
            <a:noAutofit/>
          </a:bodyPr>
          <a:lstStyle/>
          <a:p>
            <a:r>
              <a:rPr lang="en-US" sz="3200" dirty="0" smtClean="0"/>
              <a:t>M1.3 </a:t>
            </a:r>
            <a:r>
              <a:rPr lang="en-US" sz="3200" dirty="0"/>
              <a:t>– The Things</a:t>
            </a:r>
            <a:r>
              <a:rPr lang="en-GB" sz="3200" dirty="0" smtClean="0"/>
              <a:t> – Measuring Pollution in a River</a:t>
            </a:r>
            <a:endParaRPr lang="en-GB" sz="3200" b="1" dirty="0" smtClean="0"/>
          </a:p>
        </p:txBody>
      </p:sp>
      <p:graphicFrame>
        <p:nvGraphicFramePr>
          <p:cNvPr id="6" name="Table 5"/>
          <p:cNvGraphicFramePr>
            <a:graphicFrameLocks noGrp="1"/>
          </p:cNvGraphicFramePr>
          <p:nvPr>
            <p:extLst>
              <p:ext uri="{D42A27DB-BD31-4B8C-83A1-F6EECF244321}">
                <p14:modId xmlns:p14="http://schemas.microsoft.com/office/powerpoint/2010/main" val="4234159702"/>
              </p:ext>
            </p:extLst>
          </p:nvPr>
        </p:nvGraphicFramePr>
        <p:xfrm>
          <a:off x="7236296" y="1052736"/>
          <a:ext cx="1584176" cy="5544616"/>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A calorie counting App on your phone that measures your daily intake</a:t>
                      </a:r>
                    </a:p>
                    <a:p>
                      <a:pPr marL="177800" indent="-177800" algn="l">
                        <a:spcAft>
                          <a:spcPts val="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Barcode scans a product and tells the user about calories and fat content</a:t>
                      </a:r>
                    </a:p>
                    <a:p>
                      <a:pPr marL="177800" indent="-177800" algn="l">
                        <a:spcAft>
                          <a:spcPts val="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User then eats the food and tells the app</a:t>
                      </a:r>
                    </a:p>
                    <a:p>
                      <a:pPr marL="177800" indent="-177800" algn="l">
                        <a:spcAft>
                          <a:spcPts val="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App then updates the data and constructs results</a:t>
                      </a:r>
                    </a:p>
                    <a:p>
                      <a:pPr marL="177800" indent="-177800" algn="l">
                        <a:spcAft>
                          <a:spcPts val="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User is informed on how much exercise needed to work off the fat and turn it into carbs</a:t>
                      </a:r>
                    </a:p>
                    <a:p>
                      <a:pPr marL="177800" indent="-177800" algn="l">
                        <a:spcAft>
                          <a:spcPts val="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User choose to do so, count continues..</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08304"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027380"/>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693866"/>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400" b="1" dirty="0"/>
              <a:t>Processes</a:t>
            </a:r>
            <a:r>
              <a:rPr lang="en-US" sz="1400" dirty="0"/>
              <a:t> – This is the intelligence deployed to tie everything else together. The innovation, the ideas, and the applications that put all these new capabilities to use for us. It’s one thing to invent an internet-connected thermostat, but someone has to conceive of and write the applications to extract the utility out of the devices.</a:t>
            </a:r>
          </a:p>
          <a:p>
            <a:pPr marL="342900" indent="-342900">
              <a:buClr>
                <a:srgbClr val="00B050"/>
              </a:buClr>
              <a:buFont typeface="Wingdings 3" panose="05040102010807070707" pitchFamily="18" charset="2"/>
              <a:buChar char=""/>
            </a:pPr>
            <a:r>
              <a:rPr lang="en-US" sz="1400" b="1" dirty="0" smtClean="0"/>
              <a:t>Delivery </a:t>
            </a:r>
            <a:r>
              <a:rPr lang="en-US" sz="1400" b="1" dirty="0"/>
              <a:t>of </a:t>
            </a:r>
            <a:r>
              <a:rPr lang="en-US" sz="1400" b="1" dirty="0" smtClean="0"/>
              <a:t>information </a:t>
            </a:r>
            <a:r>
              <a:rPr lang="en-US" sz="1400" dirty="0" smtClean="0"/>
              <a:t>– For most small devices this is a visual response on a small screen, on larger devices, tablets, pal pilot etc. this will involve displayed results as well as digital responses, quantitative and qualitative feedback. For sensor information this can be automatic, low acidity count in a greenhouse, add more alkali etc.</a:t>
            </a:r>
            <a:endParaRPr lang="en-US" sz="1400" dirty="0"/>
          </a:p>
          <a:p>
            <a:pPr marL="342900" indent="-342900">
              <a:buClr>
                <a:srgbClr val="00B050"/>
              </a:buClr>
              <a:buFont typeface="Wingdings 3" panose="05040102010807070707" pitchFamily="18" charset="2"/>
              <a:buChar char=""/>
            </a:pPr>
            <a:r>
              <a:rPr lang="en-US" sz="1400" b="1" dirty="0" smtClean="0"/>
              <a:t>Delivery </a:t>
            </a:r>
            <a:r>
              <a:rPr lang="en-US" sz="1400" b="1" dirty="0"/>
              <a:t>to </a:t>
            </a:r>
            <a:r>
              <a:rPr lang="en-US" sz="1400" b="1" dirty="0" smtClean="0"/>
              <a:t>whom </a:t>
            </a:r>
            <a:r>
              <a:rPr lang="en-US" sz="1400" dirty="0" smtClean="0"/>
              <a:t>– the target audience for the information is important, if it is wearable then the audience is the wearer, if it is ADC then it is a modelling program, if it is shopping responses then it is the sender and receiver styles information like receipts or delivery proposals.</a:t>
            </a:r>
            <a:endParaRPr lang="en-US" sz="1400" dirty="0"/>
          </a:p>
          <a:p>
            <a:pPr marL="342900" indent="-342900">
              <a:buClr>
                <a:srgbClr val="00B050"/>
              </a:buClr>
              <a:buFont typeface="Wingdings 3" panose="05040102010807070707" pitchFamily="18" charset="2"/>
              <a:buChar char=""/>
            </a:pPr>
            <a:r>
              <a:rPr lang="en-US" sz="1400" b="1" dirty="0" smtClean="0"/>
              <a:t>Timing </a:t>
            </a:r>
            <a:r>
              <a:rPr lang="en-US" sz="1400" b="1" dirty="0"/>
              <a:t>of </a:t>
            </a:r>
            <a:r>
              <a:rPr lang="en-US" sz="1400" b="1" dirty="0" smtClean="0"/>
              <a:t>processing </a:t>
            </a:r>
            <a:r>
              <a:rPr lang="en-US" sz="1400" dirty="0" smtClean="0"/>
              <a:t>– for some devices the responses are instant, for those involving expert system responses, this can take time to process and analyse the data and perhaps have it verified by a user. Automated responses are more common from a database of potential responses.</a:t>
            </a:r>
            <a:endParaRPr lang="en-US" sz="1400" dirty="0"/>
          </a:p>
          <a:p>
            <a:pPr marL="342900" indent="-342900">
              <a:buClr>
                <a:srgbClr val="00B050"/>
              </a:buClr>
              <a:buFont typeface="Wingdings 3" panose="05040102010807070707" pitchFamily="18" charset="2"/>
              <a:buChar char=""/>
            </a:pPr>
            <a:r>
              <a:rPr lang="en-US" sz="1400" b="1" dirty="0" smtClean="0"/>
              <a:t>Methods </a:t>
            </a:r>
            <a:r>
              <a:rPr lang="en-US" sz="1400" b="1" dirty="0"/>
              <a:t>to deliver processed </a:t>
            </a:r>
            <a:r>
              <a:rPr lang="en-US" sz="1400" b="1" dirty="0" smtClean="0"/>
              <a:t>information </a:t>
            </a:r>
            <a:r>
              <a:rPr lang="en-US" sz="1400" dirty="0" smtClean="0"/>
              <a:t>– this can be screen based, attachment or responded based, DAC based in  sensor information, in the form of charts, tables, but always in a processed form. For instance, measurement testing means quantitative data, processed into a chart or a table, given to a user like a scientist who performs a degree of analysis on it.</a:t>
            </a:r>
          </a:p>
          <a:p>
            <a:pPr>
              <a:buClr>
                <a:srgbClr val="00B050"/>
              </a:buClr>
            </a:pPr>
            <a:r>
              <a:rPr lang="en-US" sz="1400" b="1" dirty="0" smtClean="0">
                <a:solidFill>
                  <a:srgbClr val="FF0000"/>
                </a:solidFill>
              </a:rPr>
              <a:t>P2.7 - Task 16 </a:t>
            </a:r>
            <a:r>
              <a:rPr lang="en-US" sz="1400" dirty="0" smtClean="0">
                <a:solidFill>
                  <a:srgbClr val="FF0000"/>
                </a:solidFill>
              </a:rPr>
              <a:t>– Using your previous examples, describe </a:t>
            </a:r>
            <a:r>
              <a:rPr lang="en-US" sz="1400" dirty="0">
                <a:solidFill>
                  <a:srgbClr val="FF0000"/>
                </a:solidFill>
              </a:rPr>
              <a:t>how </a:t>
            </a:r>
            <a:r>
              <a:rPr lang="en-US" sz="1400" dirty="0" smtClean="0">
                <a:solidFill>
                  <a:srgbClr val="FF0000"/>
                </a:solidFill>
              </a:rPr>
              <a:t>the Process </a:t>
            </a:r>
            <a:r>
              <a:rPr lang="en-US" sz="1400" dirty="0">
                <a:solidFill>
                  <a:srgbClr val="FF0000"/>
                </a:solidFill>
              </a:rPr>
              <a:t>in the 4 pillars of IoE have </a:t>
            </a:r>
            <a:r>
              <a:rPr lang="en-US" sz="1400" dirty="0" smtClean="0">
                <a:solidFill>
                  <a:srgbClr val="FF0000"/>
                </a:solidFill>
              </a:rPr>
              <a:t>an </a:t>
            </a:r>
            <a:r>
              <a:rPr lang="en-US" sz="1400" dirty="0">
                <a:solidFill>
                  <a:srgbClr val="FF0000"/>
                </a:solidFill>
              </a:rPr>
              <a:t>influence on the data created, </a:t>
            </a:r>
            <a:r>
              <a:rPr lang="en-US" sz="1400" dirty="0" smtClean="0">
                <a:solidFill>
                  <a:srgbClr val="FF0000"/>
                </a:solidFill>
              </a:rPr>
              <a:t>analysed, transmitted and used</a:t>
            </a:r>
            <a:r>
              <a:rPr lang="en-US" sz="1400" dirty="0">
                <a:solidFill>
                  <a:srgbClr val="FF0000"/>
                </a:solidFill>
              </a:rPr>
              <a:t> and how they have impacted on businesses.</a:t>
            </a:r>
            <a:r>
              <a:rPr lang="en-US" sz="1400" dirty="0" smtClean="0">
                <a:solidFill>
                  <a:srgbClr val="FF0000"/>
                </a:solidFill>
              </a:rPr>
              <a:t>.</a:t>
            </a:r>
            <a:endParaRPr lang="en-US" sz="140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pPr>
              <a:buClr>
                <a:srgbClr val="00B050"/>
              </a:buClr>
            </a:pPr>
            <a:r>
              <a:rPr lang="en-US" sz="3200" dirty="0" smtClean="0"/>
              <a:t>P2.7 – 4 Pillars of IoE - Process</a:t>
            </a:r>
            <a:endParaRPr lang="en-US" sz="32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7508721"/>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78466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360" dirty="0" smtClean="0"/>
              <a:t>Where the information is processed and stored depends on the nature and amount of the information and for what purpose the information is to serve. For some devices the amount of information is so large that large storage means are necessary, for others like wearable technology, local storage is all that is necessary.</a:t>
            </a:r>
          </a:p>
          <a:p>
            <a:pPr marL="342900" indent="-342900">
              <a:buClr>
                <a:srgbClr val="00B050"/>
              </a:buClr>
              <a:buFont typeface="Wingdings 3" panose="05040102010807070707" pitchFamily="18" charset="2"/>
              <a:buChar char=""/>
            </a:pPr>
            <a:r>
              <a:rPr lang="en-US" sz="1360" b="1" dirty="0" smtClean="0"/>
              <a:t>Local</a:t>
            </a:r>
            <a:r>
              <a:rPr lang="en-US" sz="1360" dirty="0" smtClean="0"/>
              <a:t> – Storing the raw data gather in order to be processed may not need anything other than the device. Your GPS location on your phone only needs to be available on your phone, your heart rate when using a sports bracelet need only stay on the device for instant reading. This is one of the reasons why some devices only require a small amount of memory.</a:t>
            </a:r>
            <a:endParaRPr lang="en-US" sz="1360" dirty="0"/>
          </a:p>
          <a:p>
            <a:pPr marL="342900" indent="-342900">
              <a:buClr>
                <a:srgbClr val="00B050"/>
              </a:buClr>
              <a:buFont typeface="Wingdings 3" panose="05040102010807070707" pitchFamily="18" charset="2"/>
              <a:buChar char=""/>
            </a:pPr>
            <a:r>
              <a:rPr lang="en-US" sz="1360" b="1" dirty="0" smtClean="0"/>
              <a:t>Server</a:t>
            </a:r>
            <a:r>
              <a:rPr lang="en-US" sz="1360" dirty="0" smtClean="0"/>
              <a:t> – For information like questionnaire gathering or online activity for a company, this only needs to be stored on a single server for processing and use. If it is only intended for the company to use then a server would be justified. You would not expect this take up much room or be as sensitive as big data. </a:t>
            </a:r>
            <a:endParaRPr lang="en-US" sz="1360" dirty="0"/>
          </a:p>
          <a:p>
            <a:pPr marL="342900" indent="-342900">
              <a:buClr>
                <a:srgbClr val="00B050"/>
              </a:buClr>
              <a:buFont typeface="Wingdings 3" panose="05040102010807070707" pitchFamily="18" charset="2"/>
              <a:buChar char=""/>
            </a:pPr>
            <a:r>
              <a:rPr lang="en-US" sz="1360" b="1" dirty="0" smtClean="0"/>
              <a:t>Big </a:t>
            </a:r>
            <a:r>
              <a:rPr lang="en-US" sz="1360" b="1" dirty="0"/>
              <a:t>data </a:t>
            </a:r>
            <a:r>
              <a:rPr lang="en-US" sz="1360" b="1" dirty="0" smtClean="0"/>
              <a:t>technologies </a:t>
            </a:r>
            <a:r>
              <a:rPr lang="en-US" sz="1360" dirty="0" smtClean="0"/>
              <a:t>– these are stored on larger external servers, information like Google Analytics of web activity is a large amount of data stored, therefor needs more server power to process it. This is the nature of Big Data, heavy core processing of millions of data transcripts, massive processing power of tens of thousands of customers and their activities.</a:t>
            </a:r>
            <a:endParaRPr lang="en-US" sz="1360" dirty="0"/>
          </a:p>
          <a:p>
            <a:pPr marL="342900" indent="-342900">
              <a:buClr>
                <a:srgbClr val="00B050"/>
              </a:buClr>
              <a:buFont typeface="Wingdings 3" panose="05040102010807070707" pitchFamily="18" charset="2"/>
              <a:buChar char=""/>
            </a:pPr>
            <a:r>
              <a:rPr lang="en-US" sz="1360" b="1" dirty="0" smtClean="0"/>
              <a:t>Cloud services </a:t>
            </a:r>
            <a:r>
              <a:rPr lang="en-US" sz="1360" dirty="0" smtClean="0"/>
              <a:t>– This is more useful if the technology allows it, uploading the data on the move to be analysed on the move, and retrieved on the move. Cloud based services and cloud based analytics are becoming more popular with online data because of the server convenience and technology at hand.</a:t>
            </a:r>
          </a:p>
          <a:p>
            <a:pPr>
              <a:buClr>
                <a:srgbClr val="00B050"/>
              </a:buClr>
            </a:pPr>
            <a:r>
              <a:rPr lang="en-US" sz="1360" b="1" dirty="0" smtClean="0">
                <a:solidFill>
                  <a:srgbClr val="FF0000"/>
                </a:solidFill>
              </a:rPr>
              <a:t>P2.8 </a:t>
            </a:r>
            <a:r>
              <a:rPr lang="en-US" sz="1360" b="1" dirty="0">
                <a:solidFill>
                  <a:srgbClr val="FF0000"/>
                </a:solidFill>
              </a:rPr>
              <a:t>- Task </a:t>
            </a:r>
            <a:r>
              <a:rPr lang="en-US" sz="1360" b="1" dirty="0" smtClean="0">
                <a:solidFill>
                  <a:srgbClr val="FF0000"/>
                </a:solidFill>
              </a:rPr>
              <a:t>17 </a:t>
            </a:r>
            <a:r>
              <a:rPr lang="en-US" sz="1360" dirty="0">
                <a:solidFill>
                  <a:srgbClr val="FF0000"/>
                </a:solidFill>
              </a:rPr>
              <a:t>– Using your previous examples, describe how the </a:t>
            </a:r>
            <a:r>
              <a:rPr lang="en-US" sz="1360" dirty="0" smtClean="0">
                <a:solidFill>
                  <a:srgbClr val="FF0000"/>
                </a:solidFill>
              </a:rPr>
              <a:t>Processing storage and location are important </a:t>
            </a:r>
            <a:r>
              <a:rPr lang="en-US" sz="1360" dirty="0">
                <a:solidFill>
                  <a:srgbClr val="FF0000"/>
                </a:solidFill>
              </a:rPr>
              <a:t>in the 4 pillars of IoE </a:t>
            </a:r>
            <a:r>
              <a:rPr lang="en-US" sz="1360" dirty="0" smtClean="0">
                <a:solidFill>
                  <a:srgbClr val="FF0000"/>
                </a:solidFill>
              </a:rPr>
              <a:t>and how storage processing and location has an </a:t>
            </a:r>
            <a:r>
              <a:rPr lang="en-US" sz="1360" dirty="0">
                <a:solidFill>
                  <a:srgbClr val="FF0000"/>
                </a:solidFill>
              </a:rPr>
              <a:t>influence on the data created, analysed, transmitted and </a:t>
            </a:r>
            <a:r>
              <a:rPr lang="en-US" sz="1360" dirty="0" smtClean="0">
                <a:solidFill>
                  <a:srgbClr val="FF0000"/>
                </a:solidFill>
              </a:rPr>
              <a:t>used</a:t>
            </a:r>
            <a:r>
              <a:rPr lang="en-US" sz="1360" dirty="0">
                <a:solidFill>
                  <a:srgbClr val="FF0000"/>
                </a:solidFill>
              </a:rPr>
              <a:t> and how they have impacted on businesses</a:t>
            </a:r>
            <a:r>
              <a:rPr lang="en-US" sz="1360" dirty="0" smtClean="0">
                <a:solidFill>
                  <a:srgbClr val="FF0000"/>
                </a:solidFill>
              </a:rPr>
              <a:t>..</a:t>
            </a:r>
            <a:endParaRPr lang="en-US" sz="136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pPr>
              <a:buClr>
                <a:srgbClr val="00B050"/>
              </a:buClr>
            </a:pPr>
            <a:r>
              <a:rPr lang="en-US" sz="3600" dirty="0" smtClean="0"/>
              <a:t>P2.8 - </a:t>
            </a:r>
            <a:r>
              <a:rPr lang="en-US" sz="3600" dirty="0"/>
              <a:t>4 Pillars of IoE - </a:t>
            </a:r>
            <a:r>
              <a:rPr lang="en-US" sz="3600" dirty="0" smtClean="0"/>
              <a:t>Processing Capabilities</a:t>
            </a:r>
            <a:endParaRPr lang="en-US" sz="36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4212644"/>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3922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50" dirty="0" smtClean="0"/>
              <a:t>The method of transmitting the data by the device can impact on the method of data capture and the ability to process that data in that location. Limiting the connectivity to one medium means limiting the amount of data gathered and the nature of the raw data files.</a:t>
            </a:r>
            <a:endParaRPr lang="en-US" sz="1650" dirty="0"/>
          </a:p>
          <a:p>
            <a:pPr marL="342900" indent="-342900">
              <a:buClr>
                <a:srgbClr val="00B050"/>
              </a:buClr>
              <a:buFont typeface="Wingdings 3" panose="05040102010807070707" pitchFamily="18" charset="2"/>
              <a:buChar char=""/>
            </a:pPr>
            <a:r>
              <a:rPr lang="en-US" sz="1650" b="1" dirty="0" smtClean="0"/>
              <a:t>Wired</a:t>
            </a:r>
            <a:r>
              <a:rPr lang="en-US" sz="1650" dirty="0" smtClean="0"/>
              <a:t> – This is usually for devices that have a large amount of data to be transferred quickly, there is not faster method than a direct transfer via the cable. Devices such as Video Cameras, PDA’s and Data capture devices.</a:t>
            </a:r>
            <a:endParaRPr lang="en-US" sz="1650" dirty="0"/>
          </a:p>
          <a:p>
            <a:pPr marL="342900" indent="-342900">
              <a:buClr>
                <a:srgbClr val="00B050"/>
              </a:buClr>
              <a:buFont typeface="Wingdings 3" panose="05040102010807070707" pitchFamily="18" charset="2"/>
              <a:buChar char=""/>
            </a:pPr>
            <a:r>
              <a:rPr lang="en-US" sz="1650" b="1" dirty="0" smtClean="0"/>
              <a:t>Wi-Fi</a:t>
            </a:r>
            <a:r>
              <a:rPr lang="en-US" sz="1650" dirty="0" smtClean="0"/>
              <a:t> – Sending through a connected service is slower than wired but can still transfer a lot of data, does not necessarily have to be in the same room or in line of sight so multiple devices can transfer at one time. A very common procedure, simple as connecting to a relevant network or storage drive and copy across.</a:t>
            </a:r>
            <a:endParaRPr lang="en-US" sz="1650" dirty="0"/>
          </a:p>
          <a:p>
            <a:pPr marL="342900" indent="-342900">
              <a:buClr>
                <a:srgbClr val="00B050"/>
              </a:buClr>
              <a:buFont typeface="Wingdings 3" panose="05040102010807070707" pitchFamily="18" charset="2"/>
              <a:buChar char=""/>
            </a:pPr>
            <a:r>
              <a:rPr lang="en-US" sz="1650" b="1" dirty="0" smtClean="0"/>
              <a:t>Bluetooth</a:t>
            </a:r>
            <a:r>
              <a:rPr lang="en-US" sz="1650" dirty="0" smtClean="0"/>
              <a:t> – a lot of data but must be local and within line of uninterrupted sight. A lot of capture devices are Bluetooth compatible like modern fridges and portable appliances. Bluetooth information tends to be more quantitative, but smaller in quantity that handheld capture devices.</a:t>
            </a:r>
          </a:p>
          <a:p>
            <a:pPr marL="342900" indent="-342900">
              <a:buClr>
                <a:srgbClr val="00B050"/>
              </a:buClr>
              <a:buFont typeface="Wingdings 3" panose="05040102010807070707" pitchFamily="18" charset="2"/>
              <a:buChar char=""/>
            </a:pPr>
            <a:r>
              <a:rPr lang="en-US" sz="1650" b="1" dirty="0"/>
              <a:t>Local</a:t>
            </a:r>
            <a:r>
              <a:rPr lang="en-US" sz="1650" dirty="0"/>
              <a:t> – Can be hard-lined through an RJ45 or through physically plugging the capture device directly in, Sim Card, SD Card etc. Some devices plug in through a dock allowing direct USB transfer</a:t>
            </a:r>
            <a:r>
              <a:rPr lang="en-US" sz="1650" dirty="0" smtClean="0"/>
              <a:t>.</a:t>
            </a:r>
            <a:endParaRPr lang="en-US" sz="1650" dirty="0"/>
          </a:p>
        </p:txBody>
      </p:sp>
      <p:sp>
        <p:nvSpPr>
          <p:cNvPr id="8" name="Title 2"/>
          <p:cNvSpPr>
            <a:spLocks noGrp="1"/>
          </p:cNvSpPr>
          <p:nvPr>
            <p:ph type="title"/>
          </p:nvPr>
        </p:nvSpPr>
        <p:spPr>
          <a:xfrm>
            <a:off x="70266" y="72008"/>
            <a:ext cx="8859452" cy="548680"/>
          </a:xfrm>
        </p:spPr>
        <p:txBody>
          <a:bodyPr>
            <a:noAutofit/>
          </a:bodyPr>
          <a:lstStyle/>
          <a:p>
            <a:pPr>
              <a:buClr>
                <a:srgbClr val="00B050"/>
              </a:buClr>
            </a:pPr>
            <a:r>
              <a:rPr lang="en-US" sz="3400" dirty="0"/>
              <a:t>P2.9 – Connectivity Methods and Data Transfer</a:t>
            </a:r>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0077955"/>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670783"/>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450" b="1" dirty="0" smtClean="0"/>
              <a:t>Cloud-based</a:t>
            </a:r>
            <a:r>
              <a:rPr lang="en-US" sz="1450" dirty="0" smtClean="0"/>
              <a:t> – Information that is uploaded to the net then transferred or downloaded from the same cloud such as Personal Diaries and Project Management information. Slower upload speeds but can be accessed by multiple sources once uploaded and can be analysed and manipulated online.</a:t>
            </a:r>
            <a:endParaRPr lang="en-US" sz="1450" dirty="0"/>
          </a:p>
          <a:p>
            <a:pPr marL="342900" indent="-342900">
              <a:buClr>
                <a:srgbClr val="00B050"/>
              </a:buClr>
              <a:buFont typeface="Wingdings 3" panose="05040102010807070707" pitchFamily="18" charset="2"/>
              <a:buChar char=""/>
            </a:pPr>
            <a:r>
              <a:rPr lang="en-US" sz="1450" b="1" dirty="0" smtClean="0"/>
              <a:t>Data centre-based </a:t>
            </a:r>
            <a:r>
              <a:rPr lang="en-US" sz="1450" dirty="0" smtClean="0"/>
              <a:t>– Information is uploaded to a company server that receives the information on behalf of a user such as GPS or tracking information. Information is stored and backup for reliability so that the company can access the information for analysis under contract.</a:t>
            </a:r>
            <a:endParaRPr lang="en-US" sz="1450" dirty="0"/>
          </a:p>
          <a:p>
            <a:pPr marL="342900" indent="-342900">
              <a:buClr>
                <a:srgbClr val="00B050"/>
              </a:buClr>
              <a:buFont typeface="Wingdings 3" panose="05040102010807070707" pitchFamily="18" charset="2"/>
              <a:buChar char=""/>
            </a:pPr>
            <a:r>
              <a:rPr lang="en-US" sz="1450" b="1" dirty="0" smtClean="0"/>
              <a:t>Radio-frequency </a:t>
            </a:r>
            <a:r>
              <a:rPr lang="en-US" sz="1450" b="1" dirty="0"/>
              <a:t>identification (RFID</a:t>
            </a:r>
            <a:r>
              <a:rPr lang="en-US" sz="1450" b="1" dirty="0" smtClean="0"/>
              <a:t>)</a:t>
            </a:r>
            <a:r>
              <a:rPr lang="en-US" sz="1450" dirty="0" smtClean="0"/>
              <a:t> – Information is pinged, captured by a remote storage unit either as a live connection or stored on a small amount of memory for access at a time when requested. Information that is tracked is minimal, either GPS positioned or product based, scanned when delivered or gathered through radio frequency during use.</a:t>
            </a:r>
          </a:p>
          <a:p>
            <a:pPr>
              <a:buClr>
                <a:srgbClr val="00B050"/>
              </a:buClr>
            </a:pPr>
            <a:r>
              <a:rPr lang="en-US" sz="1450" b="1" dirty="0" smtClean="0">
                <a:solidFill>
                  <a:srgbClr val="FF0000"/>
                </a:solidFill>
              </a:rPr>
              <a:t>P2.9 </a:t>
            </a:r>
            <a:r>
              <a:rPr lang="en-US" sz="1450" b="1" dirty="0">
                <a:solidFill>
                  <a:srgbClr val="FF0000"/>
                </a:solidFill>
              </a:rPr>
              <a:t>- Task </a:t>
            </a:r>
            <a:r>
              <a:rPr lang="en-US" sz="1450" b="1" dirty="0" smtClean="0">
                <a:solidFill>
                  <a:srgbClr val="FF0000"/>
                </a:solidFill>
              </a:rPr>
              <a:t>18 </a:t>
            </a:r>
            <a:r>
              <a:rPr lang="en-US" sz="1450" dirty="0">
                <a:solidFill>
                  <a:srgbClr val="FF0000"/>
                </a:solidFill>
              </a:rPr>
              <a:t>– Using your previous examples, describe how the </a:t>
            </a:r>
            <a:r>
              <a:rPr lang="en-US" sz="1450" dirty="0" smtClean="0">
                <a:solidFill>
                  <a:srgbClr val="FF0000"/>
                </a:solidFill>
              </a:rPr>
              <a:t>method of connectivity </a:t>
            </a:r>
            <a:r>
              <a:rPr lang="en-US" sz="1450" dirty="0">
                <a:solidFill>
                  <a:srgbClr val="FF0000"/>
                </a:solidFill>
              </a:rPr>
              <a:t>are important in the 4 pillars of IoE and how </a:t>
            </a:r>
            <a:r>
              <a:rPr lang="en-US" sz="1450" dirty="0" smtClean="0">
                <a:solidFill>
                  <a:srgbClr val="FF0000"/>
                </a:solidFill>
              </a:rPr>
              <a:t>this connectivity method limits the amount or manner of information stored or collected</a:t>
            </a:r>
            <a:r>
              <a:rPr lang="en-US" sz="1450" dirty="0">
                <a:solidFill>
                  <a:srgbClr val="FF0000"/>
                </a:solidFill>
              </a:rPr>
              <a:t> and how they have impacted on businesses</a:t>
            </a:r>
            <a:r>
              <a:rPr lang="en-US" sz="1450" dirty="0" smtClean="0">
                <a:solidFill>
                  <a:srgbClr val="FF0000"/>
                </a:solidFill>
              </a:rPr>
              <a:t>.</a:t>
            </a:r>
            <a:endParaRPr lang="en-US" sz="1450" dirty="0">
              <a:solidFill>
                <a:srgbClr val="FF0000"/>
              </a:solidFill>
            </a:endParaRPr>
          </a:p>
          <a:p>
            <a:pPr>
              <a:spcBef>
                <a:spcPts val="0"/>
              </a:spcBef>
              <a:buClr>
                <a:srgbClr val="00B050"/>
              </a:buClr>
            </a:pPr>
            <a:r>
              <a:rPr lang="en-US" sz="1450" b="1" dirty="0" smtClean="0">
                <a:solidFill>
                  <a:srgbClr val="FF0000"/>
                </a:solidFill>
              </a:rPr>
              <a:t>M1.4 </a:t>
            </a:r>
            <a:r>
              <a:rPr lang="en-US" sz="1450" b="1" dirty="0">
                <a:solidFill>
                  <a:srgbClr val="FF0000"/>
                </a:solidFill>
              </a:rPr>
              <a:t>– Task </a:t>
            </a:r>
            <a:r>
              <a:rPr lang="en-US" sz="1450" b="1" dirty="0" smtClean="0">
                <a:solidFill>
                  <a:srgbClr val="FF0000"/>
                </a:solidFill>
              </a:rPr>
              <a:t>19 </a:t>
            </a:r>
            <a:r>
              <a:rPr lang="en-US" sz="1450" dirty="0">
                <a:solidFill>
                  <a:srgbClr val="FF0000"/>
                </a:solidFill>
              </a:rPr>
              <a:t>- </a:t>
            </a:r>
            <a:r>
              <a:rPr lang="en-US" sz="1450" dirty="0" smtClean="0">
                <a:solidFill>
                  <a:srgbClr val="FF0000"/>
                </a:solidFill>
              </a:rPr>
              <a:t>Analyse </a:t>
            </a:r>
            <a:r>
              <a:rPr lang="en-US" sz="1450" dirty="0">
                <a:solidFill>
                  <a:srgbClr val="FF0000"/>
                </a:solidFill>
              </a:rPr>
              <a:t>the global impacts that the IoE has on individuals, society and the environment in terms of advancing connective technological innovations when it comes to the use of manipulation and sharing of global data.</a:t>
            </a:r>
          </a:p>
          <a:p>
            <a:pPr>
              <a:spcBef>
                <a:spcPts val="0"/>
              </a:spcBef>
              <a:buClr>
                <a:srgbClr val="00B050"/>
              </a:buClr>
            </a:pPr>
            <a:r>
              <a:rPr lang="en-US" sz="1450" b="1" dirty="0" smtClean="0">
                <a:solidFill>
                  <a:srgbClr val="FF0000"/>
                </a:solidFill>
              </a:rPr>
              <a:t>D1.4 </a:t>
            </a:r>
            <a:r>
              <a:rPr lang="en-US" sz="1450" b="1" dirty="0">
                <a:solidFill>
                  <a:srgbClr val="FF0000"/>
                </a:solidFill>
              </a:rPr>
              <a:t>– Task </a:t>
            </a:r>
            <a:r>
              <a:rPr lang="en-US" sz="1450" b="1" dirty="0" smtClean="0">
                <a:solidFill>
                  <a:srgbClr val="FF0000"/>
                </a:solidFill>
              </a:rPr>
              <a:t>20 </a:t>
            </a:r>
            <a:r>
              <a:rPr lang="en-US" sz="1450" dirty="0">
                <a:solidFill>
                  <a:srgbClr val="FF0000"/>
                </a:solidFill>
              </a:rPr>
              <a:t>– Describe the positive and negative impacts of </a:t>
            </a:r>
            <a:r>
              <a:rPr lang="en-US" sz="1450" dirty="0" smtClean="0">
                <a:solidFill>
                  <a:srgbClr val="FF0000"/>
                </a:solidFill>
              </a:rPr>
              <a:t>enforcing modern transfer of information methods to replace manual methods of information gathering. </a:t>
            </a:r>
            <a:r>
              <a:rPr lang="en-US" sz="1450" dirty="0">
                <a:solidFill>
                  <a:srgbClr val="FF0000"/>
                </a:solidFill>
              </a:rPr>
              <a:t>These should be evaluated, using examples to illustrate the points being made</a:t>
            </a:r>
            <a:r>
              <a:rPr lang="en-US" sz="1450" dirty="0" smtClean="0">
                <a:solidFill>
                  <a:srgbClr val="FF0000"/>
                </a:solidFill>
              </a:rPr>
              <a:t>.</a:t>
            </a:r>
            <a:endParaRPr lang="en-US" sz="145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pPr>
              <a:buClr>
                <a:srgbClr val="00B050"/>
              </a:buClr>
            </a:pPr>
            <a:r>
              <a:rPr lang="en-US" sz="3400" dirty="0" smtClean="0"/>
              <a:t>P2.9 – Connectivity Methods and Data Transfer</a:t>
            </a:r>
            <a:endParaRPr lang="en-US" sz="34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0109503"/>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784660"/>
          </a:xfrm>
          <a:prstGeom prst="rect">
            <a:avLst/>
          </a:prstGeom>
        </p:spPr>
        <p:txBody>
          <a:bodyPr wrap="square">
            <a:spAutoFit/>
          </a:bodyPr>
          <a:lstStyle/>
          <a:p>
            <a:pPr marL="284163" indent="-284163">
              <a:buClr>
                <a:srgbClr val="00B050"/>
              </a:buClr>
              <a:buFont typeface="Wingdings 3" panose="05040102010807070707" pitchFamily="18" charset="2"/>
              <a:buChar char=""/>
            </a:pPr>
            <a:r>
              <a:rPr lang="en-US" sz="1370" dirty="0" smtClean="0"/>
              <a:t>How information is transferred through a network depends on the importance and need for the information. The Data protection Act restricts the methods and location of secure in formation but how the information is made secure on the network and how it is managed can be complex. </a:t>
            </a:r>
          </a:p>
          <a:p>
            <a:pPr marL="284163" indent="-284163">
              <a:buClr>
                <a:srgbClr val="00B050"/>
              </a:buClr>
              <a:buFont typeface="Wingdings 3" panose="05040102010807070707" pitchFamily="18" charset="2"/>
              <a:buChar char=""/>
            </a:pPr>
            <a:r>
              <a:rPr lang="en-US" sz="1370" b="1" dirty="0" smtClean="0"/>
              <a:t>Manageable</a:t>
            </a:r>
            <a:r>
              <a:rPr lang="en-US" sz="1370" dirty="0" smtClean="0"/>
              <a:t> </a:t>
            </a:r>
            <a:r>
              <a:rPr lang="en-US" sz="1370" dirty="0"/>
              <a:t>- An essential part of managing trust and security in the IoE world is an Identity and Access Management. One of the ways to manage meshed network connections between people and devices is through the Identity-Based Network</a:t>
            </a:r>
            <a:r>
              <a:rPr lang="en-US" sz="1370" dirty="0" smtClean="0"/>
              <a:t>. Setting the information for the relevant staff in a manageable way will allow the information to be analysed in multiple ways for the company’s purpose.</a:t>
            </a:r>
            <a:endParaRPr lang="en-US" sz="1370" dirty="0"/>
          </a:p>
          <a:p>
            <a:pPr marL="284163" indent="-284163">
              <a:buClr>
                <a:srgbClr val="00B050"/>
              </a:buClr>
              <a:buFont typeface="Wingdings 3" panose="05040102010807070707" pitchFamily="18" charset="2"/>
              <a:buChar char=""/>
            </a:pPr>
            <a:r>
              <a:rPr lang="en-US" sz="1370" b="1" dirty="0" smtClean="0"/>
              <a:t>Intelligent</a:t>
            </a:r>
            <a:r>
              <a:rPr lang="en-US" sz="1370" dirty="0" smtClean="0"/>
              <a:t> - An intelligent infrastructure </a:t>
            </a:r>
            <a:r>
              <a:rPr lang="en-US" sz="1370" dirty="0"/>
              <a:t>provides </a:t>
            </a:r>
            <a:r>
              <a:rPr lang="en-US" sz="1370" dirty="0" smtClean="0"/>
              <a:t>companies </a:t>
            </a:r>
            <a:r>
              <a:rPr lang="en-US" sz="1370" dirty="0"/>
              <a:t>with two opportunities</a:t>
            </a:r>
            <a:r>
              <a:rPr lang="en-US" sz="1370" dirty="0" smtClean="0"/>
              <a:t>:</a:t>
            </a:r>
            <a:endParaRPr lang="en-US" sz="1370" dirty="0"/>
          </a:p>
          <a:p>
            <a:pPr marL="519113" indent="-223838">
              <a:buClr>
                <a:srgbClr val="00B050"/>
              </a:buClr>
              <a:buFont typeface="Arial" panose="020B0604020202020204" pitchFamily="34" charset="0"/>
              <a:buChar char="•"/>
            </a:pPr>
            <a:r>
              <a:rPr lang="en-US" sz="1370" dirty="0"/>
              <a:t>First, the network helps users become more productive, while intensifying the use of </a:t>
            </a:r>
            <a:r>
              <a:rPr lang="en-US" sz="1370" dirty="0" smtClean="0"/>
              <a:t>information. </a:t>
            </a:r>
            <a:r>
              <a:rPr lang="en-US" sz="1370" dirty="0"/>
              <a:t>By </a:t>
            </a:r>
            <a:r>
              <a:rPr lang="en-US" sz="1370" dirty="0" smtClean="0"/>
              <a:t>using </a:t>
            </a:r>
            <a:r>
              <a:rPr lang="en-US" sz="1370" dirty="0"/>
              <a:t>and </a:t>
            </a:r>
            <a:r>
              <a:rPr lang="en-US" sz="1370" dirty="0" smtClean="0"/>
              <a:t>making use of </a:t>
            </a:r>
            <a:r>
              <a:rPr lang="en-US" sz="1370" dirty="0"/>
              <a:t>other technologies — high speed internet, telephony, visitor management (through remote receptionists), audio and video conferencing, web-conferencing, rich media, and digital signage — </a:t>
            </a:r>
            <a:r>
              <a:rPr lang="en-US" sz="1370" dirty="0" smtClean="0"/>
              <a:t>a company </a:t>
            </a:r>
            <a:r>
              <a:rPr lang="en-US" sz="1370" dirty="0"/>
              <a:t>can support collaboration and productivity for the workforce and for any building user or visitor.</a:t>
            </a:r>
          </a:p>
          <a:p>
            <a:pPr marL="519113" indent="-223838">
              <a:buClr>
                <a:srgbClr val="00B050"/>
              </a:buClr>
              <a:buFont typeface="Arial" panose="020B0604020202020204" pitchFamily="34" charset="0"/>
              <a:buChar char="•"/>
            </a:pPr>
            <a:r>
              <a:rPr lang="en-US" sz="1370" dirty="0" smtClean="0"/>
              <a:t>The </a:t>
            </a:r>
            <a:r>
              <a:rPr lang="en-US" sz="1370" dirty="0"/>
              <a:t>network helps people connect with people, and people with machines. The goal is to get the most out of the network in terms of voice, video, and data services alongside any other productivity technologies. The features will add tremendous value to the users, operators, and </a:t>
            </a:r>
            <a:r>
              <a:rPr lang="en-US" sz="1370" dirty="0" smtClean="0"/>
              <a:t>the company itself, all </a:t>
            </a:r>
            <a:r>
              <a:rPr lang="en-US" sz="1370" dirty="0"/>
              <a:t>resulting in a positive impact on the value of the physical assets</a:t>
            </a:r>
            <a:r>
              <a:rPr lang="en-US" sz="1370" dirty="0" smtClean="0"/>
              <a:t>.</a:t>
            </a:r>
          </a:p>
          <a:p>
            <a:pPr marL="285750" indent="-285750">
              <a:buClr>
                <a:srgbClr val="00B050"/>
              </a:buClr>
              <a:buFont typeface="Wingdings 3" panose="05040102010807070707" pitchFamily="18" charset="2"/>
              <a:buChar char=""/>
            </a:pPr>
            <a:r>
              <a:rPr lang="en-US" sz="1370" b="1" dirty="0"/>
              <a:t>Scalability</a:t>
            </a:r>
            <a:r>
              <a:rPr lang="en-US" sz="1370" dirty="0"/>
              <a:t> – A network based information gathering service is only as good as how much information it can gather and store. As companies expand their information base and the usability of the information, a network needs to expand with it, bigger and more powerful servers, faster communication methods, faster connection lines, more powerful analysis programs etc. Scalability is measured against cost, ability and need for more effective information usage</a:t>
            </a:r>
            <a:r>
              <a:rPr lang="en-US" sz="1370" dirty="0" smtClean="0"/>
              <a:t>.</a:t>
            </a:r>
            <a:endParaRPr lang="en-US" sz="1370" dirty="0"/>
          </a:p>
        </p:txBody>
      </p:sp>
      <p:sp>
        <p:nvSpPr>
          <p:cNvPr id="8" name="Title 2"/>
          <p:cNvSpPr>
            <a:spLocks noGrp="1"/>
          </p:cNvSpPr>
          <p:nvPr>
            <p:ph type="title"/>
          </p:nvPr>
        </p:nvSpPr>
        <p:spPr>
          <a:xfrm>
            <a:off x="70266" y="72008"/>
            <a:ext cx="8859452" cy="548680"/>
          </a:xfrm>
        </p:spPr>
        <p:txBody>
          <a:bodyPr>
            <a:noAutofit/>
          </a:bodyPr>
          <a:lstStyle/>
          <a:p>
            <a:pPr>
              <a:buClr>
                <a:srgbClr val="00B050"/>
              </a:buClr>
            </a:pPr>
            <a:r>
              <a:rPr lang="en-US" sz="3600" dirty="0" smtClean="0"/>
              <a:t>P2.10 - Networked Connection Methods</a:t>
            </a:r>
            <a:endParaRPr lang="en-US" sz="36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3219480"/>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46341"/>
            <a:ext cx="6877074" cy="5224507"/>
          </a:xfrm>
          <a:prstGeom prst="rect">
            <a:avLst/>
          </a:prstGeom>
        </p:spPr>
        <p:txBody>
          <a:bodyPr wrap="square">
            <a:spAutoFit/>
          </a:bodyPr>
          <a:lstStyle/>
          <a:p>
            <a:pPr marL="285750" indent="-285750">
              <a:buClr>
                <a:srgbClr val="00B050"/>
              </a:buClr>
              <a:buFont typeface="Arial" panose="020B0604020202020204" pitchFamily="34" charset="0"/>
              <a:buChar char="•"/>
            </a:pPr>
            <a:r>
              <a:rPr lang="en-US" sz="1450" b="1" dirty="0" smtClean="0"/>
              <a:t>Secure</a:t>
            </a:r>
            <a:r>
              <a:rPr lang="en-US" sz="1450" dirty="0" smtClean="0"/>
              <a:t> – A secure connection is essential for confidentially gathered information</a:t>
            </a:r>
            <a:r>
              <a:rPr lang="en-US" sz="1450" dirty="0"/>
              <a:t>. </a:t>
            </a:r>
            <a:r>
              <a:rPr lang="en-US" sz="1450" dirty="0" smtClean="0"/>
              <a:t>Secure network connectivity </a:t>
            </a:r>
            <a:r>
              <a:rPr lang="en-US" sz="1450" dirty="0"/>
              <a:t>protects physical, human, and virtual assets by </a:t>
            </a:r>
            <a:r>
              <a:rPr lang="en-US" sz="1450" dirty="0" smtClean="0"/>
              <a:t>integrating </a:t>
            </a:r>
            <a:r>
              <a:rPr lang="en-US" sz="1450" dirty="0"/>
              <a:t>a variety of security and safety systems onto one secure network. In addition to network security, physical security is optimized as IP-enabled cameras are added to the system; digital video allows low-bandwidth recording. Tying video surveillance into leak detection and pollution sensoring, as well as access control and visitor management, provides a cost efficient and smart security platform that can be managed form one centralized location</a:t>
            </a:r>
            <a:r>
              <a:rPr lang="en-US" sz="1450" dirty="0" smtClean="0"/>
              <a:t>.</a:t>
            </a:r>
          </a:p>
          <a:p>
            <a:pPr marL="285750" indent="-285750">
              <a:buClr>
                <a:srgbClr val="00B050"/>
              </a:buClr>
              <a:buFont typeface="Arial" panose="020B0604020202020204" pitchFamily="34" charset="0"/>
              <a:buChar char="•"/>
            </a:pPr>
            <a:r>
              <a:rPr lang="en-US" sz="1450" b="1" dirty="0" smtClean="0"/>
              <a:t>Congestion</a:t>
            </a:r>
            <a:r>
              <a:rPr lang="en-US" sz="1450" dirty="0" smtClean="0"/>
              <a:t> - </a:t>
            </a:r>
            <a:r>
              <a:rPr lang="en-US" sz="1450" dirty="0"/>
              <a:t>An advanced and converged </a:t>
            </a:r>
            <a:r>
              <a:rPr lang="en-US" sz="1450" dirty="0" smtClean="0"/>
              <a:t>network will have many goals including the </a:t>
            </a:r>
            <a:r>
              <a:rPr lang="en-US" sz="1450" dirty="0"/>
              <a:t>increased telecommuting and reduced traffic </a:t>
            </a:r>
            <a:r>
              <a:rPr lang="en-US" sz="1450" dirty="0" smtClean="0"/>
              <a:t>congestion of information. The more traffic on the information, the more congested the access to that information will be. In terms of scalability, increasing network capacity will hopefully reduce network and information congestion. The quicker the company and staff can access the information, the better and more efficient the information will be.</a:t>
            </a:r>
          </a:p>
          <a:p>
            <a:pPr>
              <a:buClr>
                <a:srgbClr val="00B050"/>
              </a:buClr>
            </a:pPr>
            <a:r>
              <a:rPr lang="en-US" sz="1450" b="1" dirty="0" smtClean="0">
                <a:solidFill>
                  <a:srgbClr val="FF0000"/>
                </a:solidFill>
              </a:rPr>
              <a:t>P2.10 </a:t>
            </a:r>
            <a:r>
              <a:rPr lang="en-US" sz="1450" b="1" dirty="0">
                <a:solidFill>
                  <a:srgbClr val="FF0000"/>
                </a:solidFill>
              </a:rPr>
              <a:t>- Task </a:t>
            </a:r>
            <a:r>
              <a:rPr lang="en-US" sz="1450" b="1" dirty="0" smtClean="0">
                <a:solidFill>
                  <a:srgbClr val="FF0000"/>
                </a:solidFill>
              </a:rPr>
              <a:t>21 </a:t>
            </a:r>
            <a:r>
              <a:rPr lang="en-US" sz="1450" dirty="0">
                <a:solidFill>
                  <a:srgbClr val="FF0000"/>
                </a:solidFill>
              </a:rPr>
              <a:t>– Using your previous examples, describe how the </a:t>
            </a:r>
            <a:r>
              <a:rPr lang="en-US" sz="1450" dirty="0" smtClean="0">
                <a:solidFill>
                  <a:srgbClr val="FF0000"/>
                </a:solidFill>
              </a:rPr>
              <a:t>different choices of networked connection methods can </a:t>
            </a:r>
            <a:r>
              <a:rPr lang="en-US" sz="1450" dirty="0">
                <a:solidFill>
                  <a:srgbClr val="FF0000"/>
                </a:solidFill>
              </a:rPr>
              <a:t>limits the amount or manner of </a:t>
            </a:r>
            <a:r>
              <a:rPr lang="en-US" sz="1450" dirty="0" smtClean="0">
                <a:solidFill>
                  <a:srgbClr val="FF0000"/>
                </a:solidFill>
              </a:rPr>
              <a:t>information </a:t>
            </a:r>
            <a:r>
              <a:rPr lang="en-US" sz="1450" dirty="0">
                <a:solidFill>
                  <a:srgbClr val="FF0000"/>
                </a:solidFill>
              </a:rPr>
              <a:t>stored or </a:t>
            </a:r>
            <a:r>
              <a:rPr lang="en-US" sz="1450" dirty="0" smtClean="0">
                <a:solidFill>
                  <a:srgbClr val="FF0000"/>
                </a:solidFill>
              </a:rPr>
              <a:t>collected or used </a:t>
            </a:r>
            <a:r>
              <a:rPr lang="en-US" sz="1450" dirty="0">
                <a:solidFill>
                  <a:srgbClr val="FF0000"/>
                </a:solidFill>
              </a:rPr>
              <a:t>and how they have impacted on businesses</a:t>
            </a:r>
            <a:r>
              <a:rPr lang="en-US" sz="1450" dirty="0" smtClean="0">
                <a:solidFill>
                  <a:srgbClr val="FF0000"/>
                </a:solidFill>
              </a:rPr>
              <a:t>.</a:t>
            </a:r>
          </a:p>
          <a:p>
            <a:pPr>
              <a:buClr>
                <a:srgbClr val="00B050"/>
              </a:buClr>
            </a:pPr>
            <a:r>
              <a:rPr lang="en-US" sz="1450" b="1" dirty="0" smtClean="0">
                <a:solidFill>
                  <a:srgbClr val="FF0000"/>
                </a:solidFill>
              </a:rPr>
              <a:t>D1.5 </a:t>
            </a:r>
            <a:r>
              <a:rPr lang="en-US" sz="1450" b="1" dirty="0">
                <a:solidFill>
                  <a:srgbClr val="FF0000"/>
                </a:solidFill>
              </a:rPr>
              <a:t>– Task </a:t>
            </a:r>
            <a:r>
              <a:rPr lang="en-US" sz="1450" b="1" dirty="0" smtClean="0">
                <a:solidFill>
                  <a:srgbClr val="FF0000"/>
                </a:solidFill>
              </a:rPr>
              <a:t>22 </a:t>
            </a:r>
            <a:r>
              <a:rPr lang="en-US" sz="1450" dirty="0">
                <a:solidFill>
                  <a:srgbClr val="FF0000"/>
                </a:solidFill>
              </a:rPr>
              <a:t>– Describe the positive and negative impacts of </a:t>
            </a:r>
            <a:r>
              <a:rPr lang="en-US" sz="1450" dirty="0" smtClean="0">
                <a:solidFill>
                  <a:srgbClr val="FF0000"/>
                </a:solidFill>
              </a:rPr>
              <a:t>securing a network information system for your business in terms of education, training, cost, scalability, relieving congestion and incorporating an intelligent system.</a:t>
            </a:r>
            <a:endParaRPr lang="en-US" sz="145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pPr>
              <a:buClr>
                <a:srgbClr val="00B050"/>
              </a:buClr>
            </a:pPr>
            <a:r>
              <a:rPr lang="en-US" sz="3600" dirty="0" smtClean="0"/>
              <a:t>P2.10 - Networked Connection Methods</a:t>
            </a:r>
            <a:endParaRPr lang="en-US" sz="3600" dirty="0"/>
          </a:p>
        </p:txBody>
      </p:sp>
      <p:graphicFrame>
        <p:nvGraphicFramePr>
          <p:cNvPr id="6" name="Table 5"/>
          <p:cNvGraphicFramePr>
            <a:graphicFrameLocks noGrp="1"/>
          </p:cNvGraphicFramePr>
          <p:nvPr>
            <p:extLst>
              <p:ext uri="{D42A27DB-BD31-4B8C-83A1-F6EECF244321}">
                <p14:modId xmlns:p14="http://schemas.microsoft.com/office/powerpoint/2010/main" val="421905304"/>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9"/>
          <p:cNvGraphicFramePr>
            <a:graphicFrameLocks noGrp="1"/>
          </p:cNvGraphicFramePr>
          <p:nvPr>
            <p:extLst>
              <p:ext uri="{D42A27DB-BD31-4B8C-83A1-F6EECF244321}">
                <p14:modId xmlns:p14="http://schemas.microsoft.com/office/powerpoint/2010/main" val="3046511203"/>
              </p:ext>
            </p:extLst>
          </p:nvPr>
        </p:nvGraphicFramePr>
        <p:xfrm>
          <a:off x="251520" y="6298520"/>
          <a:ext cx="6848911" cy="370840"/>
        </p:xfrm>
        <a:graphic>
          <a:graphicData uri="http://schemas.openxmlformats.org/drawingml/2006/table">
            <a:tbl>
              <a:tblPr firstRow="1" bandRow="1">
                <a:tableStyleId>{5C22544A-7EE6-4342-B048-85BDC9FD1C3A}</a:tableStyleId>
              </a:tblPr>
              <a:tblGrid>
                <a:gridCol w="1368152"/>
                <a:gridCol w="1484007"/>
                <a:gridCol w="1224136"/>
                <a:gridCol w="1224136"/>
                <a:gridCol w="1548480"/>
              </a:tblGrid>
              <a:tr h="370840">
                <a:tc>
                  <a:txBody>
                    <a:bodyPr/>
                    <a:lstStyle/>
                    <a:p>
                      <a:pPr algn="ctr"/>
                      <a:r>
                        <a:rPr lang="en-US" sz="1600" b="1" dirty="0" smtClean="0"/>
                        <a:t>Manageable </a:t>
                      </a:r>
                      <a:endParaRPr lang="en-GB" sz="1600" dirty="0">
                        <a:latin typeface="Arial" panose="020B0604020202020204" pitchFamily="34" charset="0"/>
                        <a:cs typeface="Arial" panose="020B0604020202020204" pitchFamily="34" charset="0"/>
                      </a:endParaRPr>
                    </a:p>
                  </a:txBody>
                  <a:tcPr/>
                </a:tc>
                <a:tc>
                  <a:txBody>
                    <a:bodyPr/>
                    <a:lstStyle/>
                    <a:p>
                      <a:pPr algn="ctr"/>
                      <a:r>
                        <a:rPr lang="en-US" sz="1600" dirty="0" smtClean="0">
                          <a:latin typeface="Arial" panose="020B0604020202020204" pitchFamily="34" charset="0"/>
                          <a:cs typeface="Arial" panose="020B0604020202020204" pitchFamily="34" charset="0"/>
                        </a:rPr>
                        <a:t>Intelligent </a:t>
                      </a:r>
                      <a:endParaRPr lang="en-GB" sz="1600" dirty="0">
                        <a:latin typeface="Arial" panose="020B0604020202020204" pitchFamily="34" charset="0"/>
                        <a:cs typeface="Arial" panose="020B0604020202020204" pitchFamily="34" charset="0"/>
                      </a:endParaRPr>
                    </a:p>
                  </a:txBody>
                  <a:tcPr/>
                </a:tc>
                <a:tc>
                  <a:txBody>
                    <a:bodyPr/>
                    <a:lstStyle/>
                    <a:p>
                      <a:pPr algn="ctr"/>
                      <a:r>
                        <a:rPr lang="en-US" sz="1600" dirty="0" smtClean="0">
                          <a:latin typeface="Arial" panose="020B0604020202020204" pitchFamily="34" charset="0"/>
                          <a:cs typeface="Arial" panose="020B0604020202020204" pitchFamily="34" charset="0"/>
                        </a:rPr>
                        <a:t>Secure </a:t>
                      </a:r>
                      <a:endParaRPr lang="en-GB" sz="1600" dirty="0">
                        <a:latin typeface="Arial" panose="020B0604020202020204" pitchFamily="34" charset="0"/>
                        <a:cs typeface="Arial" panose="020B0604020202020204" pitchFamily="34" charset="0"/>
                      </a:endParaRPr>
                    </a:p>
                  </a:txBody>
                  <a:tcPr/>
                </a:tc>
                <a:tc>
                  <a:txBody>
                    <a:bodyPr/>
                    <a:lstStyle/>
                    <a:p>
                      <a:pPr algn="ctr"/>
                      <a:r>
                        <a:rPr lang="en-US" sz="1600" dirty="0" smtClean="0">
                          <a:latin typeface="Arial" panose="020B0604020202020204" pitchFamily="34" charset="0"/>
                          <a:cs typeface="Arial" panose="020B0604020202020204" pitchFamily="34" charset="0"/>
                        </a:rPr>
                        <a:t>Scalability </a:t>
                      </a:r>
                      <a:endParaRPr lang="en-GB" sz="1600" dirty="0">
                        <a:latin typeface="Arial" panose="020B0604020202020204" pitchFamily="34" charset="0"/>
                        <a:cs typeface="Arial" panose="020B0604020202020204" pitchFamily="34" charset="0"/>
                      </a:endParaRPr>
                    </a:p>
                  </a:txBody>
                  <a:tcPr/>
                </a:tc>
                <a:tc>
                  <a:txBody>
                    <a:bodyPr/>
                    <a:lstStyle/>
                    <a:p>
                      <a:pPr algn="ctr"/>
                      <a:r>
                        <a:rPr lang="en-US" sz="1600" dirty="0" smtClean="0">
                          <a:latin typeface="Arial" panose="020B0604020202020204" pitchFamily="34" charset="0"/>
                          <a:cs typeface="Arial" panose="020B0604020202020204" pitchFamily="34" charset="0"/>
                        </a:rPr>
                        <a:t>Congestion </a:t>
                      </a:r>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431996327"/>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2246769"/>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a:t>
            </a:r>
            <a:r>
              <a:rPr lang="en-US" sz="2800" dirty="0" smtClean="0">
                <a:solidFill>
                  <a:srgbClr val="000000"/>
                </a:solidFill>
                <a:latin typeface="Arial" panose="020B0604020202020204" pitchFamily="34" charset="0"/>
              </a:rPr>
              <a:t>table</a:t>
            </a:r>
          </a:p>
          <a:p>
            <a:pPr marL="285750" indent="-285750">
              <a:buClr>
                <a:srgbClr val="00B050"/>
              </a:buClr>
              <a:buSzPct val="80000"/>
              <a:buFont typeface="Wingdings 3" panose="05040102010807070707" pitchFamily="18" charset="2"/>
              <a:buChar char=""/>
            </a:pPr>
            <a:r>
              <a:rPr lang="en-US" sz="2800" dirty="0" smtClean="0">
                <a:solidFill>
                  <a:srgbClr val="000000"/>
                </a:solidFill>
                <a:latin typeface="Arial" panose="020B0604020202020204" pitchFamily="34" charset="0"/>
              </a:rPr>
              <a:t>OCR </a:t>
            </a:r>
            <a:r>
              <a:rPr lang="en-US" sz="2800" dirty="0">
                <a:solidFill>
                  <a:srgbClr val="000000"/>
                </a:solidFill>
                <a:latin typeface="Arial" panose="020B0604020202020204" pitchFamily="34" charset="0"/>
              </a:rPr>
              <a:t>Level 3 Cambridge Technical Introductory Diploma (</a:t>
            </a:r>
            <a:r>
              <a:rPr lang="en-US" sz="2800" b="1" dirty="0">
                <a:solidFill>
                  <a:srgbClr val="000000"/>
                </a:solidFill>
                <a:latin typeface="Arial" panose="020B0604020202020204" pitchFamily="34" charset="0"/>
              </a:rPr>
              <a:t>360 GLH</a:t>
            </a:r>
            <a:r>
              <a:rPr lang="en-US" sz="2800" dirty="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r>
              <a:rPr lang="en-US" sz="2800" dirty="0" smtClean="0">
                <a:solidFill>
                  <a:srgbClr val="000000"/>
                </a:solidFill>
                <a:latin typeface="Arial" panose="020B0604020202020204" pitchFamily="34" charset="0"/>
              </a:rPr>
              <a:t>.</a:t>
            </a:r>
          </a:p>
        </p:txBody>
      </p:sp>
      <p:graphicFrame>
        <p:nvGraphicFramePr>
          <p:cNvPr id="4" name="Table 3"/>
          <p:cNvGraphicFramePr>
            <a:graphicFrameLocks noGrp="1"/>
          </p:cNvGraphicFramePr>
          <p:nvPr>
            <p:extLst>
              <p:ext uri="{D42A27DB-BD31-4B8C-83A1-F6EECF244321}">
                <p14:modId xmlns:p14="http://schemas.microsoft.com/office/powerpoint/2010/main" val="580489143"/>
              </p:ext>
            </p:extLst>
          </p:nvPr>
        </p:nvGraphicFramePr>
        <p:xfrm>
          <a:off x="683568" y="3501008"/>
          <a:ext cx="7416824" cy="2251710"/>
        </p:xfrm>
        <a:graphic>
          <a:graphicData uri="http://schemas.openxmlformats.org/drawingml/2006/table">
            <a:tbl>
              <a:tblPr>
                <a:tableStyleId>{E8B1032C-EA38-4F05-BA0D-38AFFFC7BED3}</a:tableStyleId>
              </a:tblPr>
              <a:tblGrid>
                <a:gridCol w="2950340"/>
                <a:gridCol w="2499593"/>
                <a:gridCol w="1966891"/>
              </a:tblGrid>
              <a:tr h="190500">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dirty="0">
                          <a:effectLst/>
                          <a:latin typeface="Arial" panose="020B0604020202020204" pitchFamily="34" charset="0"/>
                          <a:cs typeface="Arial" panose="020B0604020202020204" pitchFamily="34" charset="0"/>
                        </a:rPr>
                        <a:t>104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Distinction*</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a:effectLst/>
                          <a:latin typeface="Arial" panose="020B0604020202020204" pitchFamily="34" charset="0"/>
                          <a:cs typeface="Arial" panose="020B0604020202020204" pitchFamily="34" charset="0"/>
                        </a:rPr>
                        <a:t>100 – 103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a:effectLst/>
                          <a:latin typeface="Arial" panose="020B0604020202020204" pitchFamily="34" charset="0"/>
                          <a:cs typeface="Arial" panose="020B0604020202020204" pitchFamily="34" charset="0"/>
                        </a:rPr>
                        <a:t>92 – 99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Merit</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a:effectLst/>
                          <a:latin typeface="Arial" panose="020B0604020202020204" pitchFamily="34" charset="0"/>
                          <a:cs typeface="Arial" panose="020B0604020202020204" pitchFamily="34" charset="0"/>
                        </a:rPr>
                        <a:t>84 – 91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a:effectLst/>
                          <a:latin typeface="Arial" panose="020B0604020202020204" pitchFamily="34" charset="0"/>
                          <a:cs typeface="Arial" panose="020B0604020202020204" pitchFamily="34" charset="0"/>
                        </a:rPr>
                        <a:t>Below 84</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Unclassified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693866"/>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400" dirty="0" smtClean="0"/>
              <a:t>There is only one real law that protects and limits the use and gathering of information and that is the Data protection Act. Even the Internet of Everything has to abide by its rules. </a:t>
            </a:r>
            <a:r>
              <a:rPr lang="en-US" sz="1400" dirty="0"/>
              <a:t>And whatever device is used to capture it, whatever medium is used to transfer or </a:t>
            </a:r>
            <a:r>
              <a:rPr lang="en-US" sz="1400" dirty="0" smtClean="0"/>
              <a:t>store </a:t>
            </a:r>
            <a:r>
              <a:rPr lang="en-US" sz="1400" dirty="0"/>
              <a:t>it, and whatever </a:t>
            </a:r>
            <a:r>
              <a:rPr lang="en-US" sz="1400" dirty="0" smtClean="0"/>
              <a:t>server is used to manipulate it or app that manages it, has to abide by the stipulations of the Act.</a:t>
            </a:r>
          </a:p>
          <a:p>
            <a:pPr marL="342900" indent="-342900">
              <a:buClr>
                <a:srgbClr val="00B050"/>
              </a:buClr>
              <a:buFont typeface="Wingdings 3" panose="05040102010807070707" pitchFamily="18" charset="2"/>
              <a:buChar char=""/>
            </a:pPr>
            <a:r>
              <a:rPr lang="en-US" sz="1400" b="1" dirty="0" smtClean="0"/>
              <a:t>Ownership </a:t>
            </a:r>
            <a:r>
              <a:rPr lang="en-US" sz="1400" b="1" dirty="0"/>
              <a:t>of personal </a:t>
            </a:r>
            <a:r>
              <a:rPr lang="en-US" sz="1400" b="1" dirty="0" smtClean="0"/>
              <a:t>information</a:t>
            </a:r>
            <a:r>
              <a:rPr lang="en-US" sz="1400" dirty="0" smtClean="0"/>
              <a:t> – At the end of the day, quantitative data that is neutral is owned by the company, it can be manipulated, assessed and managed by the company for the company purpose as long as that data is only relevant for the company. If it contains any personal information, names, addresses, people, medical, legal etc. then it cannot be changed, adapted, added to without the express permission of the person involved. Each person. And security on that personal information has to be paramount, according to the ability of the company.</a:t>
            </a:r>
            <a:endParaRPr lang="en-US" sz="1400" dirty="0"/>
          </a:p>
          <a:p>
            <a:pPr marL="342900" indent="-342900">
              <a:buClr>
                <a:srgbClr val="00B050"/>
              </a:buClr>
              <a:buFont typeface="Wingdings 3" panose="05040102010807070707" pitchFamily="18" charset="2"/>
              <a:buChar char=""/>
            </a:pPr>
            <a:r>
              <a:rPr lang="en-US" sz="1400" b="1" dirty="0" err="1" smtClean="0"/>
              <a:t>Unauthorised</a:t>
            </a:r>
            <a:r>
              <a:rPr lang="en-US" sz="1400" b="1" dirty="0" smtClean="0"/>
              <a:t> </a:t>
            </a:r>
            <a:r>
              <a:rPr lang="en-US" sz="1400" b="1" dirty="0"/>
              <a:t>access and misuse of personal </a:t>
            </a:r>
            <a:r>
              <a:rPr lang="en-US" sz="1400" b="1" dirty="0" smtClean="0"/>
              <a:t>information </a:t>
            </a:r>
            <a:r>
              <a:rPr lang="en-US" sz="1400" dirty="0" smtClean="0"/>
              <a:t>– According to the DPA, the company has to put every measure in place to protect that data, if it is personal, including granting access only to that information for those involved directly in its manipulation or analysis and no other. </a:t>
            </a:r>
            <a:r>
              <a:rPr lang="en-US" sz="1400" dirty="0" err="1" smtClean="0"/>
              <a:t>Unauthorised</a:t>
            </a:r>
            <a:r>
              <a:rPr lang="en-US" sz="1400" dirty="0" smtClean="0"/>
              <a:t> access to private data is prosecutable, for whatever reason.</a:t>
            </a:r>
          </a:p>
          <a:p>
            <a:pPr marL="342900" indent="-342900">
              <a:buClr>
                <a:srgbClr val="00B050"/>
              </a:buClr>
              <a:buFont typeface="Wingdings 3" panose="05040102010807070707" pitchFamily="18" charset="2"/>
              <a:buChar char=""/>
            </a:pPr>
            <a:r>
              <a:rPr lang="en-US" sz="1400" b="1" dirty="0"/>
              <a:t>Facilitating attacks on other systems</a:t>
            </a:r>
            <a:r>
              <a:rPr lang="en-US" sz="1400" dirty="0"/>
              <a:t> – The data collected and stored can also not be used to facilitate an attack, according to the Computer Misuse Act. For instance, login names and passwords have to be kept secure from hacking, but also has to be kept away from account names and personal details in order to reduce down the threat against personal information or against usage in an attack on other systems. This includes being used for spam, hacking, computer misuse, data misuse, or raw data that is beyond the need for the device to collect for later usage</a:t>
            </a:r>
            <a:r>
              <a:rPr lang="en-US" sz="1400" dirty="0" smtClean="0"/>
              <a:t>.</a:t>
            </a:r>
            <a:endParaRPr lang="en-US" sz="1400" dirty="0"/>
          </a:p>
        </p:txBody>
      </p:sp>
      <p:sp>
        <p:nvSpPr>
          <p:cNvPr id="8" name="Title 2"/>
          <p:cNvSpPr>
            <a:spLocks noGrp="1"/>
          </p:cNvSpPr>
          <p:nvPr>
            <p:ph type="title"/>
          </p:nvPr>
        </p:nvSpPr>
        <p:spPr>
          <a:xfrm>
            <a:off x="70266" y="72008"/>
            <a:ext cx="8859452" cy="548680"/>
          </a:xfrm>
        </p:spPr>
        <p:txBody>
          <a:bodyPr>
            <a:noAutofit/>
          </a:bodyPr>
          <a:lstStyle/>
          <a:p>
            <a:pPr>
              <a:buClr>
                <a:srgbClr val="00B050"/>
              </a:buClr>
            </a:pPr>
            <a:r>
              <a:rPr lang="en-US" sz="3300" dirty="0" smtClean="0"/>
              <a:t>P2.11 - Security Issues – Data Security and Privacy</a:t>
            </a:r>
            <a:endParaRPr lang="en-US" sz="3300" dirty="0"/>
          </a:p>
        </p:txBody>
      </p:sp>
      <p:graphicFrame>
        <p:nvGraphicFramePr>
          <p:cNvPr id="6" name="Table 5"/>
          <p:cNvGraphicFramePr>
            <a:graphicFrameLocks noGrp="1"/>
          </p:cNvGraphicFramePr>
          <p:nvPr>
            <p:extLst>
              <p:ext uri="{D42A27DB-BD31-4B8C-83A1-F6EECF244321}">
                <p14:modId xmlns:p14="http://schemas.microsoft.com/office/powerpoint/2010/main" val="965623603"/>
              </p:ext>
            </p:extLst>
          </p:nvPr>
        </p:nvGraphicFramePr>
        <p:xfrm>
          <a:off x="7182356" y="1052736"/>
          <a:ext cx="163811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5031522"/>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016758"/>
          </a:xfrm>
          <a:prstGeom prst="rect">
            <a:avLst/>
          </a:prstGeom>
        </p:spPr>
        <p:txBody>
          <a:bodyPr wrap="square">
            <a:spAutoFit/>
          </a:bodyPr>
          <a:lstStyle/>
          <a:p>
            <a:pPr marL="284163" indent="-284163">
              <a:buClr>
                <a:srgbClr val="00B050"/>
              </a:buClr>
              <a:buFont typeface="Wingdings 3" panose="05040102010807070707" pitchFamily="18" charset="2"/>
              <a:buChar char=""/>
            </a:pPr>
            <a:r>
              <a:rPr lang="en-US" sz="1600" b="1" dirty="0" smtClean="0"/>
              <a:t>Can </a:t>
            </a:r>
            <a:r>
              <a:rPr lang="en-US" sz="1600" b="1" dirty="0"/>
              <a:t>be </a:t>
            </a:r>
            <a:r>
              <a:rPr lang="en-US" sz="1600" b="1" dirty="0" smtClean="0"/>
              <a:t>more </a:t>
            </a:r>
            <a:r>
              <a:rPr lang="en-US" sz="1600" b="1" dirty="0"/>
              <a:t>challenging to secure than a home </a:t>
            </a:r>
            <a:r>
              <a:rPr lang="en-US" sz="1600" b="1" dirty="0" smtClean="0"/>
              <a:t>network </a:t>
            </a:r>
            <a:r>
              <a:rPr lang="en-US" sz="1600" dirty="0" smtClean="0"/>
              <a:t>– Due to the nature of the data collected and stored, the DPA specifies that all measures within the capability of the company have to be taken to protect that information. Therefor, a company worth a lot of money, has to put on better measures to secure information than a company with little money. The bigger you are, the more protection you need. If the information is just being kept at home and is not that vital, then a simple virus checker and anti-malware program will do, and added protections like backups or password locking the computer will be safe enough. For a company this means SSL, firewalls, passwords, restricted access rights, access and rights policies, etc. then the company will be prone to prosecution.</a:t>
            </a:r>
          </a:p>
          <a:p>
            <a:pPr>
              <a:buClr>
                <a:srgbClr val="00B050"/>
              </a:buClr>
            </a:pPr>
            <a:r>
              <a:rPr lang="en-US" sz="1600" b="1" dirty="0" smtClean="0">
                <a:solidFill>
                  <a:srgbClr val="FF0000"/>
                </a:solidFill>
              </a:rPr>
              <a:t>P2.11 </a:t>
            </a:r>
            <a:r>
              <a:rPr lang="en-US" sz="1600" b="1" dirty="0">
                <a:solidFill>
                  <a:srgbClr val="FF0000"/>
                </a:solidFill>
              </a:rPr>
              <a:t>- Task </a:t>
            </a:r>
            <a:r>
              <a:rPr lang="en-US" sz="1600" b="1" dirty="0" smtClean="0">
                <a:solidFill>
                  <a:srgbClr val="FF0000"/>
                </a:solidFill>
              </a:rPr>
              <a:t>23 </a:t>
            </a:r>
            <a:r>
              <a:rPr lang="en-US" sz="1600" dirty="0">
                <a:solidFill>
                  <a:srgbClr val="FF0000"/>
                </a:solidFill>
              </a:rPr>
              <a:t>– Using your previous examples, describe how the different </a:t>
            </a:r>
            <a:r>
              <a:rPr lang="en-US" sz="1600" dirty="0" smtClean="0">
                <a:solidFill>
                  <a:srgbClr val="FF0000"/>
                </a:solidFill>
              </a:rPr>
              <a:t>information security and data protection can have an impact on the type of raw data gathered and the measures needed to secure that data </a:t>
            </a:r>
            <a:r>
              <a:rPr lang="en-US" sz="1600" dirty="0">
                <a:solidFill>
                  <a:srgbClr val="FF0000"/>
                </a:solidFill>
              </a:rPr>
              <a:t>and how they have impacted on businesses</a:t>
            </a:r>
            <a:r>
              <a:rPr lang="en-US" sz="1600" dirty="0" smtClean="0">
                <a:solidFill>
                  <a:srgbClr val="FF0000"/>
                </a:solidFill>
              </a:rPr>
              <a:t>.</a:t>
            </a:r>
          </a:p>
          <a:p>
            <a:pPr>
              <a:buClr>
                <a:srgbClr val="00B050"/>
              </a:buClr>
            </a:pPr>
            <a:r>
              <a:rPr lang="en-US" sz="1600" b="1" dirty="0" smtClean="0">
                <a:solidFill>
                  <a:srgbClr val="FF0000"/>
                </a:solidFill>
              </a:rPr>
              <a:t>D1.6 </a:t>
            </a:r>
            <a:r>
              <a:rPr lang="en-US" sz="1600" b="1" dirty="0">
                <a:solidFill>
                  <a:srgbClr val="FF0000"/>
                </a:solidFill>
              </a:rPr>
              <a:t>– Task </a:t>
            </a:r>
            <a:r>
              <a:rPr lang="en-US" sz="1600" b="1" dirty="0" smtClean="0">
                <a:solidFill>
                  <a:srgbClr val="FF0000"/>
                </a:solidFill>
              </a:rPr>
              <a:t>24 </a:t>
            </a:r>
            <a:r>
              <a:rPr lang="en-US" sz="1600" dirty="0">
                <a:solidFill>
                  <a:srgbClr val="FF0000"/>
                </a:solidFill>
              </a:rPr>
              <a:t>– Describe the positive and negative impacts of </a:t>
            </a:r>
            <a:r>
              <a:rPr lang="en-US" sz="1600" dirty="0" smtClean="0">
                <a:solidFill>
                  <a:srgbClr val="FF0000"/>
                </a:solidFill>
              </a:rPr>
              <a:t>a data protection breach for </a:t>
            </a:r>
            <a:r>
              <a:rPr lang="en-US" sz="1600" dirty="0">
                <a:solidFill>
                  <a:srgbClr val="FF0000"/>
                </a:solidFill>
              </a:rPr>
              <a:t>your business in terms of </a:t>
            </a:r>
            <a:r>
              <a:rPr lang="en-US" sz="1600" dirty="0" smtClean="0">
                <a:solidFill>
                  <a:srgbClr val="FF0000"/>
                </a:solidFill>
              </a:rPr>
              <a:t>reputation, enforced upgrade, securing customer care and rebuilding customer confidence</a:t>
            </a:r>
            <a:r>
              <a:rPr lang="en-US" sz="1600" dirty="0">
                <a:solidFill>
                  <a:srgbClr val="FF0000"/>
                </a:solidFill>
              </a:rPr>
              <a:t> </a:t>
            </a:r>
            <a:r>
              <a:rPr lang="en-US" sz="1600" dirty="0" smtClean="0">
                <a:solidFill>
                  <a:srgbClr val="FF0000"/>
                </a:solidFill>
              </a:rPr>
              <a:t>in the company.</a:t>
            </a:r>
            <a:endParaRPr lang="en-US" sz="160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pPr>
              <a:buClr>
                <a:srgbClr val="00B050"/>
              </a:buClr>
            </a:pPr>
            <a:r>
              <a:rPr lang="en-US" sz="3300" dirty="0" smtClean="0"/>
              <a:t>P2.11 - Security Issues – Data Security and Privacy</a:t>
            </a:r>
            <a:endParaRPr lang="en-US" sz="3300" dirty="0"/>
          </a:p>
        </p:txBody>
      </p:sp>
      <p:graphicFrame>
        <p:nvGraphicFramePr>
          <p:cNvPr id="6" name="Table 5"/>
          <p:cNvGraphicFramePr>
            <a:graphicFrameLocks noGrp="1"/>
          </p:cNvGraphicFramePr>
          <p:nvPr>
            <p:extLst>
              <p:ext uri="{D42A27DB-BD31-4B8C-83A1-F6EECF244321}">
                <p14:modId xmlns:p14="http://schemas.microsoft.com/office/powerpoint/2010/main" val="2245950630"/>
              </p:ext>
            </p:extLst>
          </p:nvPr>
        </p:nvGraphicFramePr>
        <p:xfrm>
          <a:off x="7236296" y="1052736"/>
          <a:ext cx="158417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what you want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08304"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e 2"/>
          <p:cNvGraphicFramePr>
            <a:graphicFrameLocks noGrp="1"/>
          </p:cNvGraphicFramePr>
          <p:nvPr>
            <p:extLst>
              <p:ext uri="{D42A27DB-BD31-4B8C-83A1-F6EECF244321}">
                <p14:modId xmlns:p14="http://schemas.microsoft.com/office/powerpoint/2010/main" val="3192974505"/>
              </p:ext>
            </p:extLst>
          </p:nvPr>
        </p:nvGraphicFramePr>
        <p:xfrm>
          <a:off x="251520" y="6029280"/>
          <a:ext cx="6848911" cy="640080"/>
        </p:xfrm>
        <a:graphic>
          <a:graphicData uri="http://schemas.openxmlformats.org/drawingml/2006/table">
            <a:tbl>
              <a:tblPr firstRow="1" bandRow="1">
                <a:tableStyleId>{5C22544A-7EE6-4342-B048-85BDC9FD1C3A}</a:tableStyleId>
              </a:tblPr>
              <a:tblGrid>
                <a:gridCol w="1123966"/>
                <a:gridCol w="1728193"/>
                <a:gridCol w="1224136"/>
                <a:gridCol w="1224136"/>
                <a:gridCol w="1548480"/>
              </a:tblGrid>
              <a:tr h="370840">
                <a:tc>
                  <a:txBody>
                    <a:bodyPr/>
                    <a:lstStyle/>
                    <a:p>
                      <a:pPr algn="ctr"/>
                      <a:r>
                        <a:rPr lang="en-US" sz="1200" b="1" dirty="0" smtClean="0"/>
                        <a:t>Ownership of personal information</a:t>
                      </a:r>
                      <a:r>
                        <a:rPr lang="en-US" sz="1200" dirty="0" smtClean="0"/>
                        <a:t> </a:t>
                      </a:r>
                      <a:endParaRPr lang="en-GB" sz="1200" dirty="0">
                        <a:latin typeface="Arial" panose="020B0604020202020204" pitchFamily="34" charset="0"/>
                        <a:cs typeface="Arial" panose="020B0604020202020204" pitchFamily="34" charset="0"/>
                      </a:endParaRPr>
                    </a:p>
                  </a:txBody>
                  <a:tcPr/>
                </a:tc>
                <a:tc>
                  <a:txBody>
                    <a:bodyPr/>
                    <a:lstStyle/>
                    <a:p>
                      <a:pPr algn="ctr"/>
                      <a:r>
                        <a:rPr lang="en-US" sz="1200" dirty="0" err="1" smtClean="0">
                          <a:latin typeface="Arial" panose="020B0604020202020204" pitchFamily="34" charset="0"/>
                          <a:cs typeface="Arial" panose="020B0604020202020204" pitchFamily="34" charset="0"/>
                        </a:rPr>
                        <a:t>Unauthorised</a:t>
                      </a:r>
                      <a:r>
                        <a:rPr lang="en-US" sz="1200" dirty="0" smtClean="0">
                          <a:latin typeface="Arial" panose="020B0604020202020204" pitchFamily="34" charset="0"/>
                          <a:cs typeface="Arial" panose="020B0604020202020204" pitchFamily="34" charset="0"/>
                        </a:rPr>
                        <a:t> access and misuse of personal information </a:t>
                      </a:r>
                      <a:endParaRPr lang="en-GB" sz="1200" dirty="0">
                        <a:latin typeface="Arial" panose="020B0604020202020204" pitchFamily="34" charset="0"/>
                        <a:cs typeface="Arial" panose="020B0604020202020204" pitchFamily="34" charset="0"/>
                      </a:endParaRPr>
                    </a:p>
                  </a:txBody>
                  <a:tcPr/>
                </a:tc>
                <a:tc>
                  <a:txBody>
                    <a:bodyPr/>
                    <a:lstStyle/>
                    <a:p>
                      <a:pPr algn="ctr"/>
                      <a:r>
                        <a:rPr lang="en-US" sz="1200" dirty="0" smtClean="0">
                          <a:latin typeface="Arial" panose="020B0604020202020204" pitchFamily="34" charset="0"/>
                          <a:cs typeface="Arial" panose="020B0604020202020204" pitchFamily="34" charset="0"/>
                        </a:rPr>
                        <a:t>Facilitating attacks on other systems </a:t>
                      </a:r>
                      <a:endParaRPr lang="en-GB" sz="1200" dirty="0">
                        <a:latin typeface="Arial" panose="020B0604020202020204" pitchFamily="34" charset="0"/>
                        <a:cs typeface="Arial" panose="020B0604020202020204" pitchFamily="34" charset="0"/>
                      </a:endParaRPr>
                    </a:p>
                  </a:txBody>
                  <a:tcPr/>
                </a:tc>
                <a:tc>
                  <a:txBody>
                    <a:bodyPr/>
                    <a:lstStyle/>
                    <a:p>
                      <a:pPr algn="ctr"/>
                      <a:r>
                        <a:rPr lang="en-US" sz="1200" dirty="0" smtClean="0">
                          <a:latin typeface="Arial" panose="020B0604020202020204" pitchFamily="34" charset="0"/>
                          <a:cs typeface="Arial" panose="020B0604020202020204" pitchFamily="34" charset="0"/>
                        </a:rPr>
                        <a:t>Facilitating attacks on other systems </a:t>
                      </a:r>
                      <a:endParaRPr lang="en-GB" sz="1200" dirty="0">
                        <a:latin typeface="Arial" panose="020B0604020202020204" pitchFamily="34" charset="0"/>
                        <a:cs typeface="Arial" panose="020B0604020202020204" pitchFamily="34" charset="0"/>
                      </a:endParaRPr>
                    </a:p>
                  </a:txBody>
                  <a:tcPr/>
                </a:tc>
                <a:tc>
                  <a:txBody>
                    <a:bodyPr/>
                    <a:lstStyle/>
                    <a:p>
                      <a:pPr algn="ctr"/>
                      <a:r>
                        <a:rPr lang="en-US" sz="1200" dirty="0" smtClean="0">
                          <a:latin typeface="Arial" panose="020B0604020202020204" pitchFamily="34" charset="0"/>
                          <a:cs typeface="Arial" panose="020B0604020202020204" pitchFamily="34" charset="0"/>
                        </a:rPr>
                        <a:t>More challenging to secure than a home network </a:t>
                      </a:r>
                      <a:endParaRPr lang="en-GB" sz="12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794793826"/>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7074" cy="5509200"/>
          </a:xfrm>
          <a:prstGeom prst="rect">
            <a:avLst/>
          </a:prstGeom>
        </p:spPr>
        <p:txBody>
          <a:bodyPr wrap="square">
            <a:spAutoFit/>
          </a:bodyPr>
          <a:lstStyle/>
          <a:p>
            <a:pPr marL="284163" indent="-284163">
              <a:buClr>
                <a:srgbClr val="00B050"/>
              </a:buClr>
              <a:buFont typeface="Wingdings 3" panose="05040102010807070707" pitchFamily="18" charset="2"/>
              <a:buChar char=""/>
            </a:pPr>
            <a:r>
              <a:rPr lang="en-US" sz="1600" dirty="0" smtClean="0"/>
              <a:t>On a global level, data security is a larger issue with the growth of the internet and the increase in connectivity. Every country has some form of Data Protection Act and some form of Computer Misuse Act but not every country has the same levels of data protection in place due to economies and abilities as Britain has.</a:t>
            </a:r>
          </a:p>
          <a:p>
            <a:pPr marL="284163" indent="-284163">
              <a:buClr>
                <a:srgbClr val="00B050"/>
              </a:buClr>
              <a:buFont typeface="Wingdings 3" panose="05040102010807070707" pitchFamily="18" charset="2"/>
              <a:buChar char=""/>
            </a:pPr>
            <a:r>
              <a:rPr lang="en-US" sz="1600" b="1" dirty="0" smtClean="0"/>
              <a:t>Individual – </a:t>
            </a:r>
            <a:r>
              <a:rPr lang="en-US" sz="1600" dirty="0" smtClean="0"/>
              <a:t>In certain countries the freedom of information is in direct conflict with civil rights and government policies on information freedom. There are news reports all the time of Twitter users going to prison or the restrictions on Social Media during periods of unrest such as Turkey shutting down social media during the attempted coup.</a:t>
            </a:r>
          </a:p>
          <a:p>
            <a:pPr marL="284163" indent="-284163">
              <a:buClr>
                <a:srgbClr val="00B050"/>
              </a:buClr>
              <a:buFont typeface="Wingdings 3" panose="05040102010807070707" pitchFamily="18" charset="2"/>
              <a:buChar char=""/>
            </a:pPr>
            <a:r>
              <a:rPr lang="en-US" sz="1600" b="1" dirty="0" smtClean="0"/>
              <a:t>Society – </a:t>
            </a:r>
            <a:r>
              <a:rPr lang="en-US" sz="1600" dirty="0" smtClean="0"/>
              <a:t>How a society reacts to the individual restrictions on data security and freedom of information. For merit you will need to research global cases of information security and explain how the impact of data protection can conflict with societal needs.</a:t>
            </a:r>
            <a:endParaRPr lang="en-US" sz="1600" b="1" dirty="0" smtClean="0"/>
          </a:p>
          <a:p>
            <a:pPr marL="284163" indent="-284163">
              <a:buClr>
                <a:srgbClr val="00B050"/>
              </a:buClr>
              <a:buFont typeface="Wingdings 3" panose="05040102010807070707" pitchFamily="18" charset="2"/>
              <a:buChar char=""/>
            </a:pPr>
            <a:r>
              <a:rPr lang="en-US" sz="1600" b="1" dirty="0" smtClean="0"/>
              <a:t>Environment – </a:t>
            </a:r>
            <a:r>
              <a:rPr lang="en-US" sz="1600" dirty="0" smtClean="0"/>
              <a:t> we all breath the same air, for merit explain how the global use of data and the impact of the IoE on what we know can have an impact on how we see the environment and environmental needs when it comes to freedom of information.</a:t>
            </a:r>
          </a:p>
          <a:p>
            <a:pPr>
              <a:buClr>
                <a:srgbClr val="00B050"/>
              </a:buClr>
            </a:pPr>
            <a:r>
              <a:rPr lang="en-US" sz="1600" b="1" dirty="0" smtClean="0">
                <a:solidFill>
                  <a:srgbClr val="FF0000"/>
                </a:solidFill>
              </a:rPr>
              <a:t>M1.6 </a:t>
            </a:r>
            <a:r>
              <a:rPr lang="en-US" sz="1600" b="1" dirty="0">
                <a:solidFill>
                  <a:srgbClr val="FF0000"/>
                </a:solidFill>
              </a:rPr>
              <a:t>- Task </a:t>
            </a:r>
            <a:r>
              <a:rPr lang="en-US" sz="1600" b="1" dirty="0" smtClean="0">
                <a:solidFill>
                  <a:srgbClr val="FF0000"/>
                </a:solidFill>
              </a:rPr>
              <a:t>25 </a:t>
            </a:r>
            <a:r>
              <a:rPr lang="en-US" sz="1600" dirty="0">
                <a:solidFill>
                  <a:srgbClr val="FF0000"/>
                </a:solidFill>
              </a:rPr>
              <a:t>– Using </a:t>
            </a:r>
            <a:r>
              <a:rPr lang="en-US" sz="1600" dirty="0" smtClean="0">
                <a:solidFill>
                  <a:srgbClr val="FF0000"/>
                </a:solidFill>
              </a:rPr>
              <a:t>newspaper </a:t>
            </a:r>
            <a:r>
              <a:rPr lang="en-US" sz="1600" dirty="0">
                <a:solidFill>
                  <a:srgbClr val="FF0000"/>
                </a:solidFill>
              </a:rPr>
              <a:t>examples, describe how the different </a:t>
            </a:r>
            <a:r>
              <a:rPr lang="en-US" sz="1600" dirty="0" smtClean="0">
                <a:solidFill>
                  <a:srgbClr val="FF0000"/>
                </a:solidFill>
              </a:rPr>
              <a:t>information security and data protection can have an impact globally on the type of raw data gathered and the measures needed to secure that data </a:t>
            </a:r>
            <a:r>
              <a:rPr lang="en-US" sz="1600" dirty="0">
                <a:solidFill>
                  <a:srgbClr val="FF0000"/>
                </a:solidFill>
              </a:rPr>
              <a:t>and how they have impacted on </a:t>
            </a:r>
            <a:r>
              <a:rPr lang="en-US" sz="1600" dirty="0" smtClean="0">
                <a:solidFill>
                  <a:srgbClr val="FF0000"/>
                </a:solidFill>
              </a:rPr>
              <a:t>global businesses.</a:t>
            </a:r>
          </a:p>
        </p:txBody>
      </p:sp>
      <p:sp>
        <p:nvSpPr>
          <p:cNvPr id="8" name="Title 2"/>
          <p:cNvSpPr>
            <a:spLocks noGrp="1"/>
          </p:cNvSpPr>
          <p:nvPr>
            <p:ph type="title"/>
          </p:nvPr>
        </p:nvSpPr>
        <p:spPr>
          <a:xfrm>
            <a:off x="70266" y="72008"/>
            <a:ext cx="8859452" cy="548680"/>
          </a:xfrm>
        </p:spPr>
        <p:txBody>
          <a:bodyPr>
            <a:noAutofit/>
          </a:bodyPr>
          <a:lstStyle/>
          <a:p>
            <a:pPr>
              <a:buClr>
                <a:srgbClr val="00B050"/>
              </a:buClr>
            </a:pPr>
            <a:r>
              <a:rPr lang="en-US" sz="2800" dirty="0" smtClean="0"/>
              <a:t>M1.4 – Global Security Issues – Data Security and Privacy</a:t>
            </a:r>
            <a:endParaRPr lang="en-US" sz="2800" dirty="0"/>
          </a:p>
        </p:txBody>
      </p:sp>
      <p:graphicFrame>
        <p:nvGraphicFramePr>
          <p:cNvPr id="6" name="Table 5"/>
          <p:cNvGraphicFramePr>
            <a:graphicFrameLocks noGrp="1"/>
          </p:cNvGraphicFramePr>
          <p:nvPr>
            <p:extLst>
              <p:ext uri="{D42A27DB-BD31-4B8C-83A1-F6EECF244321}">
                <p14:modId xmlns:p14="http://schemas.microsoft.com/office/powerpoint/2010/main" val="2245950630"/>
              </p:ext>
            </p:extLst>
          </p:nvPr>
        </p:nvGraphicFramePr>
        <p:xfrm>
          <a:off x="7236296" y="1052736"/>
          <a:ext cx="1584176" cy="5570343"/>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58263">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86353">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what you want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08304"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4248739"/>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3600" dirty="0" smtClean="0"/>
              <a:t>LO1 </a:t>
            </a:r>
            <a:r>
              <a:rPr lang="en-GB" sz="3600" dirty="0"/>
              <a:t>– </a:t>
            </a:r>
            <a:r>
              <a:rPr lang="en-GB" sz="3600" dirty="0" smtClean="0"/>
              <a:t>Assessment Tasks</a:t>
            </a:r>
            <a:endParaRPr lang="en-GB" sz="36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5262979"/>
          </a:xfrm>
          <a:prstGeom prst="rect">
            <a:avLst/>
          </a:prstGeom>
        </p:spPr>
        <p:txBody>
          <a:bodyPr wrap="square">
            <a:spAutoFit/>
          </a:bodyPr>
          <a:lstStyle/>
          <a:p>
            <a:r>
              <a:rPr lang="en-US" sz="1400" b="1" dirty="0"/>
              <a:t>P1.1 – Task 01 </a:t>
            </a:r>
            <a:r>
              <a:rPr lang="en-US" sz="1400" dirty="0"/>
              <a:t>– Define the Internet and the Web, showing explained diagrammatic examples of how they work.</a:t>
            </a:r>
            <a:endParaRPr lang="en-GB" sz="1400" dirty="0"/>
          </a:p>
          <a:p>
            <a:r>
              <a:rPr lang="en-US" sz="1400" b="1" dirty="0"/>
              <a:t>P1.2 - Task 02 </a:t>
            </a:r>
            <a:r>
              <a:rPr lang="en-US" sz="1400" dirty="0"/>
              <a:t>– Describe using examples of how the Internet means different things to different people.</a:t>
            </a:r>
            <a:endParaRPr lang="en-GB" sz="1400" dirty="0"/>
          </a:p>
          <a:p>
            <a:r>
              <a:rPr lang="en-US" sz="1400" b="1" dirty="0"/>
              <a:t>P1.3 - Task 03 </a:t>
            </a:r>
            <a:r>
              <a:rPr lang="en-US" sz="1400" dirty="0"/>
              <a:t>– Using one example from each heading, describe how the IOE is used in business and society.</a:t>
            </a:r>
            <a:endParaRPr lang="en-GB" sz="1400" dirty="0"/>
          </a:p>
          <a:p>
            <a:r>
              <a:rPr lang="en-US" sz="1400" b="1" dirty="0"/>
              <a:t>P1.4 - Task 04 </a:t>
            </a:r>
            <a:r>
              <a:rPr lang="en-US" sz="1400" dirty="0"/>
              <a:t>– using the headings describe what it means to be IOT connected</a:t>
            </a:r>
            <a:endParaRPr lang="en-GB" sz="1400" dirty="0"/>
          </a:p>
          <a:p>
            <a:r>
              <a:rPr lang="en-US" sz="1400" b="1" dirty="0"/>
              <a:t>P2.1 - Task 05 </a:t>
            </a:r>
            <a:r>
              <a:rPr lang="en-US" sz="1400" dirty="0"/>
              <a:t>– Describe how taking people into consideration on the 4 Pillars can affect the current and future development of the IoE, how the evolution of technology in these has changed and give an explanation of how these innovations can transform businesses.</a:t>
            </a:r>
            <a:endParaRPr lang="en-GB" sz="1400" dirty="0"/>
          </a:p>
          <a:p>
            <a:r>
              <a:rPr lang="en-US" sz="1400" b="1" dirty="0"/>
              <a:t>D1.1 - Task 06 </a:t>
            </a:r>
            <a:r>
              <a:rPr lang="en-US" sz="1400" dirty="0"/>
              <a:t>– Describe the positive impacts and the potential negative impacts of IoE innovations on customers and staff of your selected business. These should be evaluated, using examples to illustrate the points being made.</a:t>
            </a:r>
            <a:endParaRPr lang="en-GB" sz="1400" dirty="0"/>
          </a:p>
          <a:p>
            <a:r>
              <a:rPr lang="en-US" sz="1400" b="1" dirty="0"/>
              <a:t>M1.1 - Task 07 </a:t>
            </a:r>
            <a:r>
              <a:rPr lang="en-US" sz="1400" dirty="0"/>
              <a:t>– Analyse, in terms of People, the positive impacts on how the different speeds of advancement for individuals, within society and on the environment can have a more global impact.</a:t>
            </a:r>
            <a:endParaRPr lang="en-GB" sz="1400" dirty="0"/>
          </a:p>
          <a:p>
            <a:r>
              <a:rPr lang="en-US" sz="1400" b="1" dirty="0"/>
              <a:t>D1.2 – Task 08 </a:t>
            </a:r>
            <a:r>
              <a:rPr lang="en-US" sz="1400" dirty="0"/>
              <a:t>– Describe the positive and negative impacts of the innovations to your selected business. These should be evaluated, using examples to illustrate the points being made.</a:t>
            </a:r>
            <a:endParaRPr lang="en-GB" sz="1400" dirty="0"/>
          </a:p>
          <a:p>
            <a:r>
              <a:rPr lang="en-US" sz="1400" b="1" dirty="0"/>
              <a:t>P2.4 - Task 09 </a:t>
            </a:r>
            <a:r>
              <a:rPr lang="en-US" sz="1400" dirty="0"/>
              <a:t>– Using 3 examples from device, one business, one personal, one environmental, describe how data taken from the device can be turned into usable information, how the evolution of technology in these has changed and give an explanation of how these innovations can transform businesses..</a:t>
            </a:r>
            <a:endParaRPr lang="en-GB" sz="1400" dirty="0"/>
          </a:p>
          <a:p>
            <a:r>
              <a:rPr lang="en-US" sz="1400" b="1" dirty="0"/>
              <a:t>P2.5 - Task 10 </a:t>
            </a:r>
            <a:r>
              <a:rPr lang="en-US" sz="1400" dirty="0"/>
              <a:t>– Describe the 5 stages of Data construction using the same 3 examples from Task 08.</a:t>
            </a:r>
            <a:endParaRPr lang="en-GB" sz="1400" dirty="0"/>
          </a:p>
          <a:p>
            <a:r>
              <a:rPr lang="en-US" sz="1400" b="1" dirty="0"/>
              <a:t>M1.2 – Task 11 </a:t>
            </a:r>
            <a:r>
              <a:rPr lang="en-US" sz="1400" dirty="0"/>
              <a:t>– Analyse the global impacts that the IoE has on individuals, society and the environment when it comes to the use of manipulation and sharing of global data.</a:t>
            </a:r>
            <a:endParaRPr lang="en-GB" sz="1400" dirty="0"/>
          </a:p>
          <a:p>
            <a:r>
              <a:rPr lang="en-US" sz="1400" b="1" dirty="0"/>
              <a:t>P2.6 – Task 12 </a:t>
            </a:r>
            <a:r>
              <a:rPr lang="en-US" sz="1400" dirty="0"/>
              <a:t>– Using your previous examples, describe how Things in the 4 pillars of IoE have an influence on the data created, analysed and transmitted and how they have impacted on businesses</a:t>
            </a:r>
            <a:r>
              <a:rPr lang="en-US" sz="1400" dirty="0" smtClean="0"/>
              <a:t>.</a:t>
            </a:r>
            <a:endParaRPr lang="en-GB" sz="1400" dirty="0"/>
          </a:p>
        </p:txBody>
      </p:sp>
      <p:sp>
        <p:nvSpPr>
          <p:cNvPr id="7" name="TextBox 6">
            <a:hlinkClick r:id="rId3" action="ppaction://hlinkfile"/>
          </p:cNvPr>
          <p:cNvSpPr txBox="1"/>
          <p:nvPr/>
        </p:nvSpPr>
        <p:spPr>
          <a:xfrm>
            <a:off x="8388424" y="5961772"/>
            <a:ext cx="504056"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2270126890"/>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3600" dirty="0" smtClean="0"/>
              <a:t>LO1 </a:t>
            </a:r>
            <a:r>
              <a:rPr lang="en-GB" sz="3600" dirty="0"/>
              <a:t>– </a:t>
            </a:r>
            <a:r>
              <a:rPr lang="en-GB" sz="3600" dirty="0" smtClean="0"/>
              <a:t>Assessment Tasks</a:t>
            </a:r>
            <a:endParaRPr lang="en-GB" sz="36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5626156"/>
          </a:xfrm>
          <a:prstGeom prst="rect">
            <a:avLst/>
          </a:prstGeom>
        </p:spPr>
        <p:txBody>
          <a:bodyPr wrap="square">
            <a:spAutoFit/>
          </a:bodyPr>
          <a:lstStyle/>
          <a:p>
            <a:r>
              <a:rPr lang="en-US" sz="1160" b="1" dirty="0" smtClean="0"/>
              <a:t>M1.3 </a:t>
            </a:r>
            <a:r>
              <a:rPr lang="en-US" sz="1160" b="1" dirty="0"/>
              <a:t>– Task 13 </a:t>
            </a:r>
            <a:r>
              <a:rPr lang="en-US" sz="1160" dirty="0"/>
              <a:t>– Analyse the global impacts that the IoE has on individuals, society and the environment in terms of advancing connective technological innovations when it comes to the use of manipulation and sharing of global data.</a:t>
            </a:r>
            <a:endParaRPr lang="en-GB" sz="1160" dirty="0"/>
          </a:p>
          <a:p>
            <a:r>
              <a:rPr lang="en-US" sz="1160" b="1" dirty="0"/>
              <a:t>D1.3 – Task 14 </a:t>
            </a:r>
            <a:r>
              <a:rPr lang="en-US" sz="1160" dirty="0"/>
              <a:t>– Describe the positive and negative impacts of the incorporating devices such as Smart Vehicles, Phones and Computer Equipment into your selected business. These should be evaluated, using examples to illustrate the points being made.</a:t>
            </a:r>
            <a:endParaRPr lang="en-GB" sz="1160" dirty="0"/>
          </a:p>
          <a:p>
            <a:r>
              <a:rPr lang="en-US" sz="1160" b="1" dirty="0"/>
              <a:t>M1.4 – Task 15 </a:t>
            </a:r>
            <a:r>
              <a:rPr lang="en-US" sz="1160" dirty="0"/>
              <a:t>– Analyse how increased connectivity, the IoE, and digital globalization will have an impact on individuals, society and the environment</a:t>
            </a:r>
            <a:endParaRPr lang="en-GB" sz="1160" dirty="0"/>
          </a:p>
          <a:p>
            <a:r>
              <a:rPr lang="en-US" sz="1160" b="1" dirty="0"/>
              <a:t>P2.7 - Task 16 </a:t>
            </a:r>
            <a:r>
              <a:rPr lang="en-US" sz="1160" dirty="0"/>
              <a:t>– Using your previous examples, describe how the Process in the 4 pillars of IoE have an influence on the data created, analysed, transmitted and used and how they have impacted on businesses..</a:t>
            </a:r>
            <a:endParaRPr lang="en-GB" sz="1160" dirty="0"/>
          </a:p>
          <a:p>
            <a:r>
              <a:rPr lang="en-US" sz="1160" b="1" dirty="0"/>
              <a:t>P2.8 - Task 17 </a:t>
            </a:r>
            <a:r>
              <a:rPr lang="en-US" sz="1160" dirty="0"/>
              <a:t>– Using your previous examples, describe how the Processing storage and location are important in the 4 pillars of IoE and how storage processing and location has an influence on the data created, analysed, transmitted and used and how they have impacted on businesses..</a:t>
            </a:r>
            <a:endParaRPr lang="en-GB" sz="1160" dirty="0"/>
          </a:p>
          <a:p>
            <a:r>
              <a:rPr lang="en-US" sz="1160" b="1" dirty="0"/>
              <a:t>P2.9 - Task 18 </a:t>
            </a:r>
            <a:r>
              <a:rPr lang="en-US" sz="1160" dirty="0"/>
              <a:t>– Using your previous examples, describe how the method of connectivity are important in the 4 pillars of IoE and how this connectivity method limits the amount or manner of information stored or collected and how they have impacted on businesses.</a:t>
            </a:r>
            <a:endParaRPr lang="en-GB" sz="1160" dirty="0"/>
          </a:p>
          <a:p>
            <a:r>
              <a:rPr lang="en-US" sz="1160" b="1" dirty="0"/>
              <a:t>M1.4 – Task 19 </a:t>
            </a:r>
            <a:r>
              <a:rPr lang="en-US" sz="1160" dirty="0"/>
              <a:t>- Analyse the global impacts that the IoE has on individuals, society and the environment in terms of advancing connective technological innovations when it comes to the use of manipulation and sharing of global data.</a:t>
            </a:r>
            <a:endParaRPr lang="en-GB" sz="1160" dirty="0"/>
          </a:p>
          <a:p>
            <a:r>
              <a:rPr lang="en-US" sz="1160" b="1" dirty="0"/>
              <a:t>D1.4 – Task 20 </a:t>
            </a:r>
            <a:r>
              <a:rPr lang="en-US" sz="1160" dirty="0"/>
              <a:t>– Describe the positive and negative impacts of enforcing modern transfer of information methods to replace manual methods of information gathering. These should be evaluated, using examples to illustrate the points being made.</a:t>
            </a:r>
            <a:endParaRPr lang="en-GB" sz="1160" dirty="0"/>
          </a:p>
          <a:p>
            <a:r>
              <a:rPr lang="en-US" sz="1160" b="1" dirty="0"/>
              <a:t>P2.10 - Task 21 </a:t>
            </a:r>
            <a:r>
              <a:rPr lang="en-US" sz="1160" dirty="0"/>
              <a:t>– Using your previous examples, describe how the different choices of networked connection methods can limits the amount or manner of information stored or collected or used and how they have impacted on businesses.</a:t>
            </a:r>
            <a:endParaRPr lang="en-GB" sz="1160" dirty="0"/>
          </a:p>
          <a:p>
            <a:r>
              <a:rPr lang="en-US" sz="1160" b="1" dirty="0"/>
              <a:t>D1.5 – Task 22 </a:t>
            </a:r>
            <a:r>
              <a:rPr lang="en-US" sz="1160" dirty="0"/>
              <a:t>– Describe the positive and negative impacts of securing a network information system for your business in terms of education, training, cost, scalability, relieving congestion and incorporating an intelligent system.</a:t>
            </a:r>
            <a:endParaRPr lang="en-GB" sz="1160" dirty="0"/>
          </a:p>
          <a:p>
            <a:r>
              <a:rPr lang="en-US" sz="1160" b="1" dirty="0"/>
              <a:t>P2.11 - Task 23 </a:t>
            </a:r>
            <a:r>
              <a:rPr lang="en-US" sz="1160" dirty="0"/>
              <a:t>– Using your previous examples, describe how the different information security and data protection can have an impact on the type of raw data gathered and the measures needed to secure that data and how they have impacted on businesses.</a:t>
            </a:r>
            <a:endParaRPr lang="en-GB" sz="1160" dirty="0"/>
          </a:p>
          <a:p>
            <a:r>
              <a:rPr lang="en-US" sz="1160" b="1" dirty="0"/>
              <a:t>D1.6 – Task 24 </a:t>
            </a:r>
            <a:r>
              <a:rPr lang="en-US" sz="1160" dirty="0"/>
              <a:t>– Describe the positive and negative impacts of a data protection breach for your business in terms of reputation, enforced upgrade, securing customer care and rebuilding customer confidence in the company.</a:t>
            </a:r>
            <a:endParaRPr lang="en-GB" sz="1160" dirty="0"/>
          </a:p>
          <a:p>
            <a:r>
              <a:rPr lang="en-US" sz="1160" b="1" dirty="0"/>
              <a:t>M1.6 - Task 25 </a:t>
            </a:r>
            <a:r>
              <a:rPr lang="en-US" sz="1160" dirty="0"/>
              <a:t>– Using newspaper examples, describe how the different information security and data protection can have an impact globally on the type of raw data gathered and the measures needed to secure that data and how they have impacted on global businesses.</a:t>
            </a:r>
            <a:endParaRPr lang="en-GB" sz="1160" dirty="0"/>
          </a:p>
        </p:txBody>
      </p:sp>
      <p:sp>
        <p:nvSpPr>
          <p:cNvPr id="10" name="TextBox 9">
            <a:hlinkClick r:id="rId3" action="ppaction://hlinkfile"/>
          </p:cNvPr>
          <p:cNvSpPr txBox="1"/>
          <p:nvPr/>
        </p:nvSpPr>
        <p:spPr>
          <a:xfrm>
            <a:off x="8532440" y="5373216"/>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2112197663"/>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(720 GLH)</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170646"/>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200" dirty="0" smtClean="0">
                <a:solidFill>
                  <a:srgbClr val="000000"/>
                </a:solidFill>
                <a:latin typeface="Arial" panose="020B0604020202020204" pitchFamily="34" charset="0"/>
              </a:rPr>
              <a:t>The </a:t>
            </a:r>
            <a:r>
              <a:rPr lang="en-US" sz="2200" dirty="0">
                <a:solidFill>
                  <a:srgbClr val="000000"/>
                </a:solidFill>
                <a:latin typeface="Arial" panose="020B0604020202020204" pitchFamily="34" charset="0"/>
              </a:rPr>
              <a:t>number of points available for each unit depends on the unit grade achieved. </a:t>
            </a:r>
            <a:r>
              <a:rPr lang="en-US" sz="2200" dirty="0" smtClean="0">
                <a:solidFill>
                  <a:srgbClr val="000000"/>
                </a:solidFill>
                <a:latin typeface="Arial" panose="020B0604020202020204" pitchFamily="34" charset="0"/>
              </a:rPr>
              <a:t>Units </a:t>
            </a:r>
            <a:r>
              <a:rPr lang="en-US" sz="2200" dirty="0">
                <a:solidFill>
                  <a:srgbClr val="000000"/>
                </a:solidFill>
                <a:latin typeface="Arial" panose="020B0604020202020204" pitchFamily="34" charset="0"/>
              </a:rPr>
              <a:t>1 and 2 in the Cambridge </a:t>
            </a:r>
            <a:r>
              <a:rPr lang="en-US" sz="2200" dirty="0" err="1">
                <a:solidFill>
                  <a:srgbClr val="000000"/>
                </a:solidFill>
                <a:latin typeface="Arial" panose="020B0604020202020204" pitchFamily="34" charset="0"/>
              </a:rPr>
              <a:t>Technicals</a:t>
            </a:r>
            <a:r>
              <a:rPr lang="en-US" sz="2200" dirty="0">
                <a:solidFill>
                  <a:srgbClr val="000000"/>
                </a:solidFill>
                <a:latin typeface="Arial" panose="020B0604020202020204" pitchFamily="34" charset="0"/>
              </a:rPr>
              <a:t> in IT are 90 GLH; all other units are 60 GLH. </a:t>
            </a:r>
            <a:r>
              <a:rPr lang="en-US" sz="2200" dirty="0" smtClean="0">
                <a:solidFill>
                  <a:srgbClr val="000000"/>
                </a:solidFill>
                <a:latin typeface="Arial" panose="020B0604020202020204" pitchFamily="34" charset="0"/>
              </a:rPr>
              <a:t>The </a:t>
            </a:r>
            <a:r>
              <a:rPr lang="en-US" sz="2200" dirty="0">
                <a:solidFill>
                  <a:srgbClr val="000000"/>
                </a:solidFill>
                <a:latin typeface="Arial" panose="020B0604020202020204" pitchFamily="34" charset="0"/>
              </a:rPr>
              <a:t>table below shows the number of points issued for each grade</a:t>
            </a:r>
            <a:r>
              <a:rPr lang="en-US" sz="22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2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200" dirty="0" smtClean="0">
              <a:solidFill>
                <a:srgbClr val="000000"/>
              </a:solidFill>
              <a:latin typeface="Arial" panose="020B0604020202020204" pitchFamily="34" charset="0"/>
            </a:endParaRPr>
          </a:p>
          <a:p>
            <a:pPr>
              <a:buClr>
                <a:srgbClr val="00B050"/>
              </a:buClr>
              <a:buSzPct val="80000"/>
            </a:pPr>
            <a:r>
              <a:rPr lang="en-US" sz="2200" dirty="0">
                <a:solidFill>
                  <a:srgbClr val="000000"/>
                </a:solidFill>
                <a:latin typeface="Arial" panose="020B0604020202020204" pitchFamily="34" charset="0"/>
              </a:rPr>
              <a:t>		</a:t>
            </a:r>
          </a:p>
          <a:p>
            <a:pPr>
              <a:buClr>
                <a:srgbClr val="00B050"/>
              </a:buClr>
              <a:buSzPct val="80000"/>
            </a:pPr>
            <a:r>
              <a:rPr lang="en-GB" sz="2200" dirty="0">
                <a:solidFill>
                  <a:srgbClr val="000000"/>
                </a:solidFill>
                <a:latin typeface="Arial" panose="020B0604020202020204" pitchFamily="34" charset="0"/>
              </a:rPr>
              <a:t>	</a:t>
            </a:r>
            <a:endParaRPr lang="en-GB" sz="2200" dirty="0" smtClean="0">
              <a:solidFill>
                <a:srgbClr val="000000"/>
              </a:solidFill>
              <a:latin typeface="Arial" panose="020B0604020202020204" pitchFamily="34" charset="0"/>
            </a:endParaRPr>
          </a:p>
          <a:p>
            <a:pPr>
              <a:buClr>
                <a:srgbClr val="00B050"/>
              </a:buClr>
              <a:buSzPct val="80000"/>
            </a:pPr>
            <a:endParaRPr lang="en-US" sz="2200" dirty="0">
              <a:solidFill>
                <a:srgbClr val="000000"/>
              </a:solidFill>
              <a:latin typeface="Arial" panose="020B0604020202020204" pitchFamily="34" charset="0"/>
            </a:endParaRPr>
          </a:p>
          <a:p>
            <a:pPr>
              <a:buClr>
                <a:srgbClr val="00B050"/>
              </a:buClr>
              <a:buSzPct val="80000"/>
            </a:pPr>
            <a:endParaRPr lang="en-US" sz="2200"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sz="2200" dirty="0"/>
              <a:t>To calculate the learner’s qualification </a:t>
            </a:r>
            <a:r>
              <a:rPr lang="en-US" sz="2200" dirty="0" smtClean="0"/>
              <a:t>grade you </a:t>
            </a:r>
            <a:r>
              <a:rPr lang="en-US" sz="2200" dirty="0"/>
              <a:t>will need to add up all the points for the units the learner has achieved, making sure they’ve covered the appropriate mandatory content, taken sufficient externally assessed units, and any units required for the chosen pathway</a:t>
            </a:r>
            <a:r>
              <a:rPr lang="en-US" sz="2200" dirty="0" smtClean="0"/>
              <a:t>.</a:t>
            </a:r>
            <a:endParaRPr lang="en-GB" sz="22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069894009"/>
              </p:ext>
            </p:extLst>
          </p:nvPr>
        </p:nvGraphicFramePr>
        <p:xfrm>
          <a:off x="827584" y="2614032"/>
          <a:ext cx="7848870" cy="1584960"/>
        </p:xfrm>
        <a:graphic>
          <a:graphicData uri="http://schemas.openxmlformats.org/drawingml/2006/table">
            <a:tbl>
              <a:tblPr firstRow="1" bandRow="1">
                <a:tableStyleId>{5C22544A-7EE6-4342-B048-85BDC9FD1C3A}</a:tableStyleId>
              </a:tblPr>
              <a:tblGrid>
                <a:gridCol w="1569774"/>
                <a:gridCol w="1569774"/>
                <a:gridCol w="1569774"/>
                <a:gridCol w="1569774"/>
                <a:gridCol w="1569774"/>
              </a:tblGrid>
              <a:tr h="182838">
                <a:tc>
                  <a:txBody>
                    <a:bodyPr/>
                    <a:lstStyle/>
                    <a:p>
                      <a:r>
                        <a:rPr kumimoji="0" lang="en-GB" sz="2000" b="1" kern="1200" dirty="0" smtClean="0">
                          <a:solidFill>
                            <a:schemeClr val="bg1"/>
                          </a:solidFill>
                          <a:latin typeface="Arial" panose="020B0604020202020204" pitchFamily="34" charset="0"/>
                          <a:ea typeface="+mn-ea"/>
                          <a:cs typeface="Arial" panose="020B0604020202020204" pitchFamily="34" charset="0"/>
                        </a:rPr>
                        <a:t>Unit GLH</a:t>
                      </a:r>
                      <a:endParaRPr kumimoji="0" lang="en-GB" sz="2000" b="1" kern="1200" dirty="0">
                        <a:solidFill>
                          <a:schemeClr val="bg1"/>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chemeClr val="bg1"/>
                          </a:solidFill>
                          <a:latin typeface="Arial" panose="020B0604020202020204" pitchFamily="34" charset="0"/>
                          <a:cs typeface="Arial" panose="020B0604020202020204" pitchFamily="34" charset="0"/>
                        </a:rPr>
                        <a:t>Points table for units based on GLH </a:t>
                      </a:r>
                      <a:endParaRPr lang="en-GB" sz="2000" dirty="0">
                        <a:solidFill>
                          <a:schemeClr val="bg1"/>
                        </a:solidFill>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90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21</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27</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581353422"/>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graphicFrame>
        <p:nvGraphicFramePr>
          <p:cNvPr id="3" name="Table 2"/>
          <p:cNvGraphicFramePr>
            <a:graphicFrameLocks noGrp="1"/>
          </p:cNvGraphicFramePr>
          <p:nvPr>
            <p:extLst>
              <p:ext uri="{D42A27DB-BD31-4B8C-83A1-F6EECF244321}">
                <p14:modId xmlns:p14="http://schemas.microsoft.com/office/powerpoint/2010/main" val="2064337522"/>
              </p:ext>
            </p:extLst>
          </p:nvPr>
        </p:nvGraphicFramePr>
        <p:xfrm>
          <a:off x="251520" y="1052736"/>
          <a:ext cx="8580620" cy="5577840"/>
        </p:xfrm>
        <a:graphic>
          <a:graphicData uri="http://schemas.openxmlformats.org/drawingml/2006/table">
            <a:tbl>
              <a:tblPr firstRow="1" bandRow="1">
                <a:tableStyleId>{5C22544A-7EE6-4342-B048-85BDC9FD1C3A}</a:tableStyleId>
              </a:tblPr>
              <a:tblGrid>
                <a:gridCol w="1769560"/>
                <a:gridCol w="2929488"/>
                <a:gridCol w="1757693"/>
                <a:gridCol w="2123879"/>
              </a:tblGrid>
              <a:tr h="259229">
                <a:tc>
                  <a:txBody>
                    <a:bodyPr/>
                    <a:lstStyle/>
                    <a:p>
                      <a:pPr algn="ctr"/>
                      <a:r>
                        <a:rPr lang="en-US" sz="1200" dirty="0" smtClean="0">
                          <a:latin typeface="Arial" panose="020B0604020202020204" pitchFamily="34" charset="0"/>
                          <a:cs typeface="Arial" panose="020B0604020202020204" pitchFamily="34" charset="0"/>
                        </a:rPr>
                        <a:t>LO</a:t>
                      </a:r>
                      <a:endParaRPr lang="en-GB" sz="1200" dirty="0">
                        <a:latin typeface="Arial" panose="020B0604020202020204" pitchFamily="34" charset="0"/>
                        <a:cs typeface="Arial" panose="020B0604020202020204" pitchFamily="34" charset="0"/>
                      </a:endParaRPr>
                    </a:p>
                  </a:txBody>
                  <a:tcPr/>
                </a:tc>
                <a:tc>
                  <a:txBody>
                    <a:bodyPr/>
                    <a:lstStyle/>
                    <a:p>
                      <a:pPr algn="ctr"/>
                      <a:r>
                        <a:rPr lang="en-US" sz="1200" dirty="0" smtClean="0">
                          <a:latin typeface="Arial" panose="020B0604020202020204" pitchFamily="34" charset="0"/>
                          <a:cs typeface="Arial" panose="020B0604020202020204" pitchFamily="34" charset="0"/>
                        </a:rPr>
                        <a:t>Pass</a:t>
                      </a:r>
                      <a:endParaRPr lang="en-GB" sz="1200" dirty="0">
                        <a:latin typeface="Arial" panose="020B0604020202020204" pitchFamily="34" charset="0"/>
                        <a:cs typeface="Arial" panose="020B0604020202020204" pitchFamily="34" charset="0"/>
                      </a:endParaRPr>
                    </a:p>
                  </a:txBody>
                  <a:tcPr/>
                </a:tc>
                <a:tc>
                  <a:txBody>
                    <a:bodyPr/>
                    <a:lstStyle/>
                    <a:p>
                      <a:pPr algn="ctr"/>
                      <a:r>
                        <a:rPr lang="en-US" sz="1200" dirty="0" smtClean="0">
                          <a:latin typeface="Arial" panose="020B0604020202020204" pitchFamily="34" charset="0"/>
                          <a:cs typeface="Arial" panose="020B0604020202020204" pitchFamily="34" charset="0"/>
                        </a:rPr>
                        <a:t>Merit</a:t>
                      </a:r>
                      <a:endParaRPr lang="en-GB" sz="1200" dirty="0">
                        <a:latin typeface="Arial" panose="020B0604020202020204" pitchFamily="34" charset="0"/>
                        <a:cs typeface="Arial" panose="020B0604020202020204" pitchFamily="34" charset="0"/>
                      </a:endParaRPr>
                    </a:p>
                  </a:txBody>
                  <a:tcPr/>
                </a:tc>
                <a:tc>
                  <a:txBody>
                    <a:bodyPr/>
                    <a:lstStyle/>
                    <a:p>
                      <a:pPr algn="ctr"/>
                      <a:r>
                        <a:rPr lang="en-US" sz="1200" dirty="0" smtClean="0">
                          <a:latin typeface="Arial" panose="020B0604020202020204" pitchFamily="34" charset="0"/>
                          <a:cs typeface="Arial" panose="020B0604020202020204" pitchFamily="34" charset="0"/>
                        </a:rPr>
                        <a:t>Distinction</a:t>
                      </a:r>
                      <a:endParaRPr lang="en-GB" sz="1200" dirty="0">
                        <a:latin typeface="Arial" panose="020B0604020202020204" pitchFamily="34" charset="0"/>
                        <a:cs typeface="Arial" panose="020B0604020202020204" pitchFamily="34" charset="0"/>
                      </a:endParaRPr>
                    </a:p>
                  </a:txBody>
                  <a:tcPr/>
                </a:tc>
              </a:tr>
              <a:tr h="259229">
                <a:tc>
                  <a:txBody>
                    <a:bodyPr/>
                    <a:lstStyle/>
                    <a:p>
                      <a:endParaRPr lang="en-GB" sz="1200" dirty="0">
                        <a:latin typeface="Arial" panose="020B0604020202020204" pitchFamily="34" charset="0"/>
                        <a:cs typeface="Arial" panose="020B0604020202020204" pitchFamily="34" charset="0"/>
                      </a:endParaRPr>
                    </a:p>
                  </a:txBody>
                  <a:tcPr/>
                </a:tc>
                <a:tc>
                  <a:txBody>
                    <a:bodyPr/>
                    <a:lstStyle/>
                    <a:p>
                      <a:r>
                        <a:rPr lang="en-US" sz="1200" dirty="0" smtClean="0">
                          <a:latin typeface="Arial" panose="020B0604020202020204" pitchFamily="34" charset="0"/>
                          <a:cs typeface="Arial" panose="020B0604020202020204" pitchFamily="34" charset="0"/>
                        </a:rPr>
                        <a:t>The assessment criteria are the Pass requirements for this unit</a:t>
                      </a:r>
                      <a:endParaRPr lang="en-GB" sz="1200" dirty="0">
                        <a:latin typeface="Arial" panose="020B0604020202020204" pitchFamily="34" charset="0"/>
                        <a:cs typeface="Arial" panose="020B0604020202020204" pitchFamily="34" charset="0"/>
                      </a:endParaRPr>
                    </a:p>
                  </a:txBody>
                  <a:tcPr/>
                </a:tc>
                <a:tc>
                  <a:txBody>
                    <a:bodyPr/>
                    <a:lstStyle/>
                    <a:p>
                      <a:r>
                        <a:rPr lang="en-US" sz="1200" dirty="0" smtClean="0">
                          <a:latin typeface="Arial" panose="020B0604020202020204" pitchFamily="34" charset="0"/>
                          <a:cs typeface="Arial" panose="020B0604020202020204" pitchFamily="34" charset="0"/>
                        </a:rPr>
                        <a:t>To achieve a Merit the evidence must show that, in addition to the pass criteria, the candidate is able to:</a:t>
                      </a:r>
                      <a:endParaRPr lang="en-GB" sz="1200" dirty="0">
                        <a:latin typeface="Arial" panose="020B0604020202020204" pitchFamily="34" charset="0"/>
                        <a:cs typeface="Arial" panose="020B0604020202020204" pitchFamily="34" charset="0"/>
                      </a:endParaRPr>
                    </a:p>
                  </a:txBody>
                  <a:tcPr/>
                </a:tc>
                <a:tc>
                  <a:txBody>
                    <a:bodyPr/>
                    <a:lstStyle/>
                    <a:p>
                      <a:r>
                        <a:rPr lang="en-US" sz="1200" dirty="0" smtClean="0">
                          <a:latin typeface="Arial" panose="020B0604020202020204" pitchFamily="34" charset="0"/>
                          <a:cs typeface="Arial" panose="020B0604020202020204" pitchFamily="34" charset="0"/>
                        </a:rPr>
                        <a:t>To achieve a Distinction the evidence must show that, in addition to the pass and merit criteria, the candidate is able to:</a:t>
                      </a:r>
                      <a:endParaRPr lang="en-GB" sz="1200" dirty="0">
                        <a:latin typeface="Arial" panose="020B0604020202020204" pitchFamily="34" charset="0"/>
                        <a:cs typeface="Arial" panose="020B0604020202020204" pitchFamily="34" charset="0"/>
                      </a:endParaRPr>
                    </a:p>
                  </a:txBody>
                  <a:tcPr/>
                </a:tc>
              </a:tr>
              <a:tr h="259229">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Arial" panose="020B0604020202020204" pitchFamily="34" charset="0"/>
                          <a:cs typeface="Arial" panose="020B0604020202020204" pitchFamily="34" charset="0"/>
                        </a:rPr>
                        <a:t>1. Understand what is meant by the Internet of Everything (IoE)</a:t>
                      </a:r>
                      <a:endParaRPr lang="en-GB" sz="1200" dirty="0" smtClean="0">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a:txBody>
                  <a:tcPr>
                    <a:solidFill>
                      <a:srgbClr val="FFC000"/>
                    </a:solidFill>
                  </a:tcPr>
                </a:tc>
                <a:tc>
                  <a:txBody>
                    <a:bodyPr/>
                    <a:lstStyle/>
                    <a:p>
                      <a:r>
                        <a:rPr lang="en-US" sz="1200" b="1" dirty="0" smtClean="0">
                          <a:latin typeface="Arial" panose="020B0604020202020204" pitchFamily="34" charset="0"/>
                          <a:cs typeface="Arial" panose="020B0604020202020204" pitchFamily="34" charset="0"/>
                        </a:rPr>
                        <a:t>P1: </a:t>
                      </a:r>
                      <a:r>
                        <a:rPr lang="en-US" sz="1200" dirty="0" smtClean="0">
                          <a:latin typeface="Arial" panose="020B0604020202020204" pitchFamily="34" charset="0"/>
                          <a:cs typeface="Arial" panose="020B0604020202020204" pitchFamily="34" charset="0"/>
                        </a:rPr>
                        <a:t>Explain the concept of the IoE</a:t>
                      </a:r>
                      <a:endParaRPr lang="en-GB" sz="1200" dirty="0">
                        <a:latin typeface="Arial" panose="020B0604020202020204" pitchFamily="34" charset="0"/>
                        <a:cs typeface="Arial" panose="020B0604020202020204" pitchFamily="34" charset="0"/>
                      </a:endParaRPr>
                    </a:p>
                  </a:txBody>
                  <a:tcPr>
                    <a:solidFill>
                      <a:srgbClr val="FFC000"/>
                    </a:solidFill>
                  </a:tcPr>
                </a:tc>
                <a:tc>
                  <a:txBody>
                    <a:bodyPr/>
                    <a:lstStyle/>
                    <a:p>
                      <a:r>
                        <a:rPr lang="en-US" sz="1200" b="1" dirty="0" smtClean="0">
                          <a:latin typeface="Arial" panose="020B0604020202020204" pitchFamily="34" charset="0"/>
                          <a:cs typeface="Arial" panose="020B0604020202020204" pitchFamily="34" charset="0"/>
                        </a:rPr>
                        <a:t>M1: </a:t>
                      </a:r>
                      <a:r>
                        <a:rPr lang="en-US" sz="1200" dirty="0" smtClean="0">
                          <a:latin typeface="Arial" panose="020B0604020202020204" pitchFamily="34" charset="0"/>
                          <a:cs typeface="Arial" panose="020B0604020202020204" pitchFamily="34" charset="0"/>
                        </a:rPr>
                        <a:t>Analyse the global impacts of the IoE on society and the environment</a:t>
                      </a:r>
                      <a:endParaRPr lang="en-GB" sz="1200" dirty="0">
                        <a:latin typeface="Arial" panose="020B0604020202020204" pitchFamily="34" charset="0"/>
                        <a:cs typeface="Arial" panose="020B0604020202020204" pitchFamily="34" charset="0"/>
                      </a:endParaRPr>
                    </a:p>
                  </a:txBody>
                  <a:tcPr>
                    <a:solidFill>
                      <a:srgbClr val="FFC000"/>
                    </a:solidFill>
                  </a:tcPr>
                </a:tc>
                <a:tc>
                  <a:txBody>
                    <a:bodyPr/>
                    <a:lstStyle/>
                    <a:p>
                      <a:endParaRPr lang="en-GB" sz="1200">
                        <a:latin typeface="Arial" panose="020B0604020202020204" pitchFamily="34" charset="0"/>
                        <a:cs typeface="Arial" panose="020B0604020202020204" pitchFamily="34" charset="0"/>
                      </a:endParaRPr>
                    </a:p>
                  </a:txBody>
                  <a:tcPr>
                    <a:solidFill>
                      <a:srgbClr val="FFC000"/>
                    </a:solidFill>
                  </a:tcPr>
                </a:tc>
              </a:tr>
              <a:tr h="259229">
                <a:tc v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US" sz="1200" b="1" dirty="0" smtClean="0">
                          <a:latin typeface="Arial" panose="020B0604020202020204" pitchFamily="34" charset="0"/>
                          <a:cs typeface="Arial" panose="020B0604020202020204" pitchFamily="34" charset="0"/>
                        </a:rPr>
                        <a:t>P2*: </a:t>
                      </a:r>
                      <a:r>
                        <a:rPr lang="en-US" sz="1200" dirty="0" smtClean="0">
                          <a:latin typeface="Arial" panose="020B0604020202020204" pitchFamily="34" charset="0"/>
                          <a:cs typeface="Arial" panose="020B0604020202020204" pitchFamily="34" charset="0"/>
                        </a:rPr>
                        <a:t>Explain the four pillars of the IoE and how its innovations can transform businesses</a:t>
                      </a:r>
                    </a:p>
                    <a:p>
                      <a:r>
                        <a:rPr lang="en-US" sz="1200" dirty="0" smtClean="0">
                          <a:latin typeface="Arial" panose="020B0604020202020204" pitchFamily="34" charset="0"/>
                          <a:cs typeface="Arial" panose="020B0604020202020204" pitchFamily="34" charset="0"/>
                        </a:rPr>
                        <a:t>(*Synoptic assessment from Unit 1 Fundamentals of IT, Unit 2 Global information and Unit 3 Cyber security)</a:t>
                      </a:r>
                      <a:endParaRPr lang="en-GB" sz="1200" dirty="0">
                        <a:latin typeface="Arial" panose="020B0604020202020204" pitchFamily="34" charset="0"/>
                        <a:cs typeface="Arial" panose="020B0604020202020204" pitchFamily="34" charset="0"/>
                      </a:endParaRPr>
                    </a:p>
                  </a:txBody>
                  <a:tcPr>
                    <a:solidFill>
                      <a:srgbClr val="FFC000"/>
                    </a:solidFill>
                  </a:tcPr>
                </a:tc>
                <a:tc>
                  <a:txBody>
                    <a:bodyPr/>
                    <a:lstStyle/>
                    <a:p>
                      <a:endParaRPr lang="en-GB" sz="1200" dirty="0">
                        <a:latin typeface="Arial" panose="020B0604020202020204" pitchFamily="34" charset="0"/>
                        <a:cs typeface="Arial" panose="020B0604020202020204" pitchFamily="34" charset="0"/>
                      </a:endParaRPr>
                    </a:p>
                  </a:txBody>
                  <a:tcPr>
                    <a:solidFill>
                      <a:srgbClr val="FFC000"/>
                    </a:solidFill>
                  </a:tcPr>
                </a:tc>
                <a:tc>
                  <a:txBody>
                    <a:bodyPr/>
                    <a:lstStyle/>
                    <a:p>
                      <a:r>
                        <a:rPr lang="en-US" sz="1200" b="1" dirty="0" smtClean="0">
                          <a:latin typeface="Arial" panose="020B0604020202020204" pitchFamily="34" charset="0"/>
                          <a:cs typeface="Arial" panose="020B0604020202020204" pitchFamily="34" charset="0"/>
                        </a:rPr>
                        <a:t>D1: </a:t>
                      </a:r>
                      <a:r>
                        <a:rPr lang="en-US" sz="1200" dirty="0" smtClean="0">
                          <a:latin typeface="Arial" panose="020B0604020202020204" pitchFamily="34" charset="0"/>
                          <a:cs typeface="Arial" panose="020B0604020202020204" pitchFamily="34" charset="0"/>
                        </a:rPr>
                        <a:t>Evaluate the potential negative impacts of these innovations on businesses</a:t>
                      </a:r>
                      <a:endParaRPr lang="en-GB" sz="1200" dirty="0">
                        <a:latin typeface="Arial" panose="020B0604020202020204" pitchFamily="34" charset="0"/>
                        <a:cs typeface="Arial" panose="020B0604020202020204" pitchFamily="34" charset="0"/>
                      </a:endParaRPr>
                    </a:p>
                  </a:txBody>
                  <a:tcPr>
                    <a:solidFill>
                      <a:srgbClr val="FFC000"/>
                    </a:solidFill>
                  </a:tcPr>
                </a:tc>
              </a:tr>
              <a:tr h="259229">
                <a:tc>
                  <a:txBody>
                    <a:bodyPr/>
                    <a:lstStyle/>
                    <a:p>
                      <a:r>
                        <a:rPr lang="en-US" sz="1200" dirty="0" smtClean="0">
                          <a:latin typeface="Arial" panose="020B0604020202020204" pitchFamily="34" charset="0"/>
                          <a:cs typeface="Arial" panose="020B0604020202020204" pitchFamily="34" charset="0"/>
                        </a:rPr>
                        <a:t>2. Be able to repurpose technologies to extend the scope of the IoE</a:t>
                      </a:r>
                      <a:endParaRPr lang="en-GB" sz="1200" dirty="0">
                        <a:latin typeface="Arial" panose="020B0604020202020204" pitchFamily="34" charset="0"/>
                        <a:cs typeface="Arial" panose="020B0604020202020204" pitchFamily="34" charset="0"/>
                      </a:endParaRPr>
                    </a:p>
                  </a:txBody>
                  <a:tcPr/>
                </a:tc>
                <a:tc>
                  <a:txBody>
                    <a:bodyPr/>
                    <a:lstStyle/>
                    <a:p>
                      <a:r>
                        <a:rPr lang="en-US" sz="1200" b="1" dirty="0" smtClean="0">
                          <a:latin typeface="Arial" panose="020B0604020202020204" pitchFamily="34" charset="0"/>
                          <a:cs typeface="Arial" panose="020B0604020202020204" pitchFamily="34" charset="0"/>
                        </a:rPr>
                        <a:t>P3: </a:t>
                      </a:r>
                      <a:r>
                        <a:rPr lang="en-US" sz="1200" dirty="0" smtClean="0">
                          <a:latin typeface="Arial" panose="020B0604020202020204" pitchFamily="34" charset="0"/>
                          <a:cs typeface="Arial" panose="020B0604020202020204" pitchFamily="34" charset="0"/>
                        </a:rPr>
                        <a:t>Outline potential development projects that could extend the scope of the IoE</a:t>
                      </a:r>
                      <a:endParaRPr lang="en-GB" sz="1200" dirty="0">
                        <a:latin typeface="Arial" panose="020B0604020202020204" pitchFamily="34" charset="0"/>
                        <a:cs typeface="Arial" panose="020B0604020202020204" pitchFamily="34" charset="0"/>
                      </a:endParaRPr>
                    </a:p>
                  </a:txBody>
                  <a:tcPr/>
                </a:tc>
                <a:tc>
                  <a:txBody>
                    <a:bodyPr/>
                    <a:lstStyle/>
                    <a:p>
                      <a:r>
                        <a:rPr lang="en-US" sz="1200" b="1" dirty="0" smtClean="0">
                          <a:latin typeface="Arial" panose="020B0604020202020204" pitchFamily="34" charset="0"/>
                          <a:cs typeface="Arial" panose="020B0604020202020204" pitchFamily="34" charset="0"/>
                        </a:rPr>
                        <a:t>M2: </a:t>
                      </a:r>
                      <a:r>
                        <a:rPr lang="en-US" sz="1200" dirty="0" smtClean="0">
                          <a:latin typeface="Arial" panose="020B0604020202020204" pitchFamily="34" charset="0"/>
                          <a:cs typeface="Arial" panose="020B0604020202020204" pitchFamily="34" charset="0"/>
                        </a:rPr>
                        <a:t>Conduct a feasibility study on one of these development projects</a:t>
                      </a:r>
                      <a:endParaRPr lang="en-GB" sz="1200" dirty="0">
                        <a:latin typeface="Arial" panose="020B0604020202020204" pitchFamily="34" charset="0"/>
                        <a:cs typeface="Arial" panose="020B0604020202020204" pitchFamily="34" charset="0"/>
                      </a:endParaRPr>
                    </a:p>
                  </a:txBody>
                  <a:tcPr/>
                </a:tc>
                <a:tc>
                  <a:txBody>
                    <a:bodyPr/>
                    <a:lstStyle/>
                    <a:p>
                      <a:endParaRPr lang="en-GB" sz="1200" dirty="0">
                        <a:latin typeface="Arial" panose="020B0604020202020204" pitchFamily="34" charset="0"/>
                        <a:cs typeface="Arial" panose="020B0604020202020204" pitchFamily="34" charset="0"/>
                      </a:endParaRPr>
                    </a:p>
                  </a:txBody>
                  <a:tcPr/>
                </a:tc>
              </a:tr>
              <a:tr h="259229">
                <a:tc rowSpan="2">
                  <a:txBody>
                    <a:bodyPr/>
                    <a:lstStyle/>
                    <a:p>
                      <a:r>
                        <a:rPr lang="en-US" sz="1200" dirty="0" smtClean="0">
                          <a:latin typeface="Arial" panose="020B0604020202020204" pitchFamily="34" charset="0"/>
                          <a:cs typeface="Arial" panose="020B0604020202020204" pitchFamily="34" charset="0"/>
                        </a:rPr>
                        <a:t>3. Be able to present concept ideas for repurposed developments</a:t>
                      </a:r>
                      <a:endParaRPr lang="en-GB" sz="1200" dirty="0">
                        <a:latin typeface="Arial" panose="020B0604020202020204" pitchFamily="34" charset="0"/>
                        <a:cs typeface="Arial" panose="020B0604020202020204" pitchFamily="34" charset="0"/>
                      </a:endParaRPr>
                    </a:p>
                  </a:txBody>
                  <a:tcPr/>
                </a:tc>
                <a:tc>
                  <a:txBody>
                    <a:bodyPr/>
                    <a:lstStyle/>
                    <a:p>
                      <a:r>
                        <a:rPr lang="en-US" sz="1200" b="1" dirty="0" smtClean="0">
                          <a:latin typeface="Arial" panose="020B0604020202020204" pitchFamily="34" charset="0"/>
                          <a:cs typeface="Arial" panose="020B0604020202020204" pitchFamily="34" charset="0"/>
                        </a:rPr>
                        <a:t>P4: </a:t>
                      </a:r>
                      <a:r>
                        <a:rPr lang="en-US" sz="1200" dirty="0" smtClean="0">
                          <a:latin typeface="Arial" panose="020B0604020202020204" pitchFamily="34" charset="0"/>
                          <a:cs typeface="Arial" panose="020B0604020202020204" pitchFamily="34" charset="0"/>
                        </a:rPr>
                        <a:t>Prepare a business proposal for the chosen development project</a:t>
                      </a:r>
                      <a:endParaRPr lang="en-GB" sz="1200" dirty="0">
                        <a:latin typeface="Arial" panose="020B0604020202020204" pitchFamily="34" charset="0"/>
                        <a:cs typeface="Arial" panose="020B0604020202020204" pitchFamily="34" charset="0"/>
                      </a:endParaRPr>
                    </a:p>
                  </a:txBody>
                  <a:tcPr/>
                </a:tc>
                <a:tc>
                  <a:txBody>
                    <a:bodyPr/>
                    <a:lstStyle/>
                    <a:p>
                      <a:endParaRPr lang="en-GB" sz="1200" dirty="0">
                        <a:latin typeface="Arial" panose="020B0604020202020204" pitchFamily="34" charset="0"/>
                        <a:cs typeface="Arial" panose="020B0604020202020204" pitchFamily="34" charset="0"/>
                      </a:endParaRPr>
                    </a:p>
                  </a:txBody>
                  <a:tcPr/>
                </a:tc>
                <a:tc>
                  <a:txBody>
                    <a:bodyPr/>
                    <a:lstStyle/>
                    <a:p>
                      <a:endParaRPr lang="en-GB" sz="1200" dirty="0">
                        <a:latin typeface="Arial" panose="020B0604020202020204" pitchFamily="34" charset="0"/>
                        <a:cs typeface="Arial" panose="020B0604020202020204" pitchFamily="34" charset="0"/>
                      </a:endParaRPr>
                    </a:p>
                  </a:txBody>
                  <a:tcPr/>
                </a:tc>
              </a:tr>
              <a:tr h="259229">
                <a:tc v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US" sz="1200" b="1" dirty="0" smtClean="0">
                          <a:latin typeface="Arial" panose="020B0604020202020204" pitchFamily="34" charset="0"/>
                          <a:cs typeface="Arial" panose="020B0604020202020204" pitchFamily="34" charset="0"/>
                        </a:rPr>
                        <a:t>P5: </a:t>
                      </a:r>
                      <a:r>
                        <a:rPr lang="en-US" sz="1200" dirty="0" smtClean="0">
                          <a:latin typeface="Arial" panose="020B0604020202020204" pitchFamily="34" charset="0"/>
                          <a:cs typeface="Arial" panose="020B0604020202020204" pitchFamily="34" charset="0"/>
                        </a:rPr>
                        <a:t>Deliver a business proposal pitch to potential stakeholders on the chosen development project</a:t>
                      </a:r>
                      <a:endParaRPr lang="en-GB" sz="1200" dirty="0">
                        <a:latin typeface="Arial" panose="020B0604020202020204" pitchFamily="34" charset="0"/>
                        <a:cs typeface="Arial" panose="020B0604020202020204" pitchFamily="34" charset="0"/>
                      </a:endParaRPr>
                    </a:p>
                  </a:txBody>
                  <a:tcPr/>
                </a:tc>
                <a:tc>
                  <a:txBody>
                    <a:bodyPr/>
                    <a:lstStyle/>
                    <a:p>
                      <a:r>
                        <a:rPr lang="en-US" sz="1200" b="1" dirty="0" smtClean="0">
                          <a:latin typeface="Arial" panose="020B0604020202020204" pitchFamily="34" charset="0"/>
                          <a:cs typeface="Arial" panose="020B0604020202020204" pitchFamily="34" charset="0"/>
                        </a:rPr>
                        <a:t>M3: </a:t>
                      </a:r>
                      <a:r>
                        <a:rPr lang="en-US" sz="1200" dirty="0" smtClean="0">
                          <a:latin typeface="Arial" panose="020B0604020202020204" pitchFamily="34" charset="0"/>
                          <a:cs typeface="Arial" panose="020B0604020202020204" pitchFamily="34" charset="0"/>
                        </a:rPr>
                        <a:t>Revise business proposal for the chosen development project incorporating stakeholder feedback</a:t>
                      </a:r>
                      <a:endParaRPr lang="en-GB" sz="1200" dirty="0">
                        <a:latin typeface="Arial" panose="020B0604020202020204" pitchFamily="34" charset="0"/>
                        <a:cs typeface="Arial" panose="020B0604020202020204" pitchFamily="34" charset="0"/>
                      </a:endParaRPr>
                    </a:p>
                  </a:txBody>
                  <a:tcPr/>
                </a:tc>
                <a:tc>
                  <a:txBody>
                    <a:bodyPr/>
                    <a:lstStyle/>
                    <a:p>
                      <a:r>
                        <a:rPr lang="en-US" sz="1200" b="1" dirty="0" smtClean="0">
                          <a:latin typeface="Arial" panose="020B0604020202020204" pitchFamily="34" charset="0"/>
                          <a:cs typeface="Arial" panose="020B0604020202020204" pitchFamily="34" charset="0"/>
                        </a:rPr>
                        <a:t>D2: </a:t>
                      </a:r>
                      <a:r>
                        <a:rPr lang="en-US" sz="1200" dirty="0" smtClean="0">
                          <a:latin typeface="Arial" panose="020B0604020202020204" pitchFamily="34" charset="0"/>
                          <a:cs typeface="Arial" panose="020B0604020202020204" pitchFamily="34" charset="0"/>
                        </a:rPr>
                        <a:t>Evaluate the success criteria that would be used to judge the sustainability of the chosen development project</a:t>
                      </a:r>
                      <a:endParaRPr lang="en-GB" sz="12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595170532"/>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12863343"/>
              </p:ext>
            </p:extLst>
          </p:nvPr>
        </p:nvGraphicFramePr>
        <p:xfrm>
          <a:off x="7182356" y="1052736"/>
          <a:ext cx="1638116" cy="562966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17584">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3928">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did we do for research before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ill the Internet evolve</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Do I trust everything I read on the Internet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WWW and the Internet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Is there such thing as information overkill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If it is not on Page 1 of Google, do I read on.</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can I not find available on the Internet</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909310"/>
          </a:xfrm>
          <a:prstGeom prst="rect">
            <a:avLst/>
          </a:prstGeom>
        </p:spPr>
        <p:txBody>
          <a:bodyPr wrap="square">
            <a:spAutoFit/>
          </a:bodyPr>
          <a:lstStyle/>
          <a:p>
            <a:pPr>
              <a:buClr>
                <a:srgbClr val="00B050"/>
              </a:buClr>
            </a:pPr>
            <a:r>
              <a:rPr lang="en-US" sz="1400" b="1" dirty="0">
                <a:latin typeface="Arial" panose="020B0604020202020204" pitchFamily="34" charset="0"/>
                <a:cs typeface="Arial" panose="020B0604020202020204" pitchFamily="34" charset="0"/>
              </a:rPr>
              <a:t>LO1 Understand what is meant by the Internet of Everything (IoE)</a:t>
            </a:r>
          </a:p>
          <a:p>
            <a:pPr marL="342900" indent="-342900">
              <a:buClr>
                <a:srgbClr val="00B050"/>
              </a:buClr>
              <a:buFont typeface="Wingdings 3" panose="05040102010807070707" pitchFamily="18" charset="2"/>
              <a:buChar char=""/>
            </a:pPr>
            <a:r>
              <a:rPr lang="en-US" sz="1400" b="1" dirty="0">
                <a:latin typeface="Arial" panose="020B0604020202020204" pitchFamily="34" charset="0"/>
                <a:cs typeface="Arial" panose="020B0604020202020204" pitchFamily="34" charset="0"/>
              </a:rPr>
              <a:t>P1:</a:t>
            </a:r>
            <a:r>
              <a:rPr lang="en-US" sz="1400" dirty="0">
                <a:latin typeface="Arial" panose="020B0604020202020204" pitchFamily="34" charset="0"/>
                <a:cs typeface="Arial" panose="020B0604020202020204" pitchFamily="34" charset="0"/>
              </a:rPr>
              <a:t> Learners must explain what the concept of the IoE is. Consideration should be given to what the things are that are part of the IoE and where the IoE is used. Understanding of what the IoE is will be illustrated by examples taken from a variety of applications. The examples used by learners do not have to be confined to the categories listed in the teaching content. Evidence can be in the form of a written report, a presentation with detailed speaker notes, a video of the information being presented to an audience, or an information guide on the IoE.</a:t>
            </a:r>
          </a:p>
          <a:p>
            <a:pPr marL="342900" indent="-342900">
              <a:buClr>
                <a:srgbClr val="00B050"/>
              </a:buClr>
              <a:buFont typeface="Wingdings 3" panose="05040102010807070707" pitchFamily="18" charset="2"/>
              <a:buChar char=""/>
            </a:pPr>
            <a:r>
              <a:rPr lang="en-US" sz="1400" b="1" dirty="0" smtClean="0">
                <a:latin typeface="Arial" panose="020B0604020202020204" pitchFamily="34" charset="0"/>
                <a:cs typeface="Arial" panose="020B0604020202020204" pitchFamily="34" charset="0"/>
              </a:rPr>
              <a:t>P2</a:t>
            </a:r>
            <a:r>
              <a:rPr lang="en-US" sz="1400" b="1" dirty="0">
                <a:latin typeface="Arial" panose="020B0604020202020204" pitchFamily="34" charset="0"/>
                <a:cs typeface="Arial" panose="020B0604020202020204" pitchFamily="34" charset="0"/>
              </a:rPr>
              <a:t>:</a:t>
            </a:r>
            <a:r>
              <a:rPr lang="en-US" sz="1400" dirty="0">
                <a:latin typeface="Arial" panose="020B0604020202020204" pitchFamily="34" charset="0"/>
                <a:cs typeface="Arial" panose="020B0604020202020204" pitchFamily="34" charset="0"/>
              </a:rPr>
              <a:t> The interconnection of the four pillars of IoE (people, data, process and things) in the evolution of technology must be explained with an explanation of how these innovations can transform businesses. Evidence can be in the form of a written report, presentation with detailed speaker notes, a video of the information being presented to an audience or an information </a:t>
            </a:r>
            <a:r>
              <a:rPr lang="en-US" sz="1400" dirty="0" smtClean="0">
                <a:latin typeface="Arial" panose="020B0604020202020204" pitchFamily="34" charset="0"/>
                <a:cs typeface="Arial" panose="020B0604020202020204" pitchFamily="34" charset="0"/>
              </a:rPr>
              <a:t>guide.</a:t>
            </a:r>
            <a:endParaRPr lang="en-US" sz="1400" b="1"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400" b="1" dirty="0" smtClean="0">
                <a:latin typeface="Arial" panose="020B0604020202020204" pitchFamily="34" charset="0"/>
                <a:cs typeface="Arial" panose="020B0604020202020204" pitchFamily="34" charset="0"/>
              </a:rPr>
              <a:t>M1</a:t>
            </a:r>
            <a:r>
              <a:rPr lang="en-US" sz="1400" b="1" dirty="0">
                <a:latin typeface="Arial" panose="020B0604020202020204" pitchFamily="34" charset="0"/>
                <a:cs typeface="Arial" panose="020B0604020202020204" pitchFamily="34" charset="0"/>
              </a:rPr>
              <a:t>:</a:t>
            </a:r>
            <a:r>
              <a:rPr lang="en-US" sz="1400" dirty="0">
                <a:latin typeface="Arial" panose="020B0604020202020204" pitchFamily="34" charset="0"/>
                <a:cs typeface="Arial" panose="020B0604020202020204" pitchFamily="34" charset="0"/>
              </a:rPr>
              <a:t> Learners are required to analyse the global impacts that the IoE has on individuals, society and the environment. This could be an extension to the evidence generated in criterion P2. Evidence can be in the form of a written report, a presentation with detailed speaker notes, a video of the information being presented to an audience, or an information guide on </a:t>
            </a:r>
            <a:r>
              <a:rPr lang="en-US" sz="1400" dirty="0" err="1">
                <a:latin typeface="Arial" panose="020B0604020202020204" pitchFamily="34" charset="0"/>
                <a:cs typeface="Arial" panose="020B0604020202020204" pitchFamily="34" charset="0"/>
              </a:rPr>
              <a:t>analysing</a:t>
            </a:r>
            <a:r>
              <a:rPr lang="en-US" sz="1400" dirty="0">
                <a:latin typeface="Arial" panose="020B0604020202020204" pitchFamily="34" charset="0"/>
                <a:cs typeface="Arial" panose="020B0604020202020204" pitchFamily="34" charset="0"/>
              </a:rPr>
              <a:t> the global impacts the IoE has on society and the environment</a:t>
            </a:r>
            <a:r>
              <a:rPr lang="en-US" sz="1400" dirty="0" smtClean="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400" b="1" dirty="0">
                <a:latin typeface="Arial" panose="020B0604020202020204" pitchFamily="34" charset="0"/>
                <a:cs typeface="Arial" panose="020B0604020202020204" pitchFamily="34" charset="0"/>
              </a:rPr>
              <a:t>D1:</a:t>
            </a:r>
            <a:r>
              <a:rPr lang="en-US" sz="1400" dirty="0">
                <a:latin typeface="Arial" panose="020B0604020202020204" pitchFamily="34" charset="0"/>
                <a:cs typeface="Arial" panose="020B0604020202020204" pitchFamily="34" charset="0"/>
              </a:rPr>
              <a:t> Evidence for this criterion is likely to be an extension from criterion P2. As well as having positive impacts, there may be negative impacts of the innovations to a business. These should be evaluated, using examples to illustrate the points being made. Evidence can be in the form of a written report, a presentation with detailed speaker notes or a video of the information being presented to an audience.</a:t>
            </a:r>
            <a:endParaRPr lang="en-GB" sz="140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GB" sz="2800" dirty="0" smtClean="0"/>
              <a:t>P1.1 – </a:t>
            </a:r>
            <a:r>
              <a:rPr lang="en-US" sz="2800" dirty="0" smtClean="0"/>
              <a:t>The Internet of Things</a:t>
            </a:r>
            <a:endParaRPr lang="en-GB" sz="2800" dirty="0"/>
          </a:p>
        </p:txBody>
      </p:sp>
    </p:spTree>
    <p:extLst>
      <p:ext uri="{BB962C8B-B14F-4D97-AF65-F5344CB8AC3E}">
        <p14:creationId xmlns:p14="http://schemas.microsoft.com/office/powerpoint/2010/main" val="1566753756"/>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Enderoth</Template>
  <TotalTime>40870</TotalTime>
  <Words>12517</Words>
  <Application>Microsoft Office PowerPoint</Application>
  <PresentationFormat>On-screen Show (4:3)</PresentationFormat>
  <Paragraphs>759</Paragraphs>
  <Slides>44</Slides>
  <Notes>44</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Arial</vt:lpstr>
      <vt:lpstr>Calibri</vt:lpstr>
      <vt:lpstr>Lucida Sans Unicode</vt:lpstr>
      <vt:lpstr>Times New Roman</vt:lpstr>
      <vt:lpstr>Verdana</vt:lpstr>
      <vt:lpstr>Wingdings 2</vt:lpstr>
      <vt:lpstr>Wingdings 3</vt:lpstr>
      <vt:lpstr>Enderoth</vt:lpstr>
      <vt:lpstr>PowerPoint Presentation</vt:lpstr>
      <vt:lpstr>Calculating the Points</vt:lpstr>
      <vt:lpstr>Calculating the Points</vt:lpstr>
      <vt:lpstr>Qualification Grade Table - Diploma</vt:lpstr>
      <vt:lpstr>Qualification Grade Table – Foundation Diploma</vt:lpstr>
      <vt:lpstr>Qualification Grade Table – Technical Diploma</vt:lpstr>
      <vt:lpstr>Calculating the Points</vt:lpstr>
      <vt:lpstr>Assessment Criteria</vt:lpstr>
      <vt:lpstr>P1.1 – The Internet of Things</vt:lpstr>
      <vt:lpstr>P1.1 – Things that make the Internet</vt:lpstr>
      <vt:lpstr>1.1 - Things</vt:lpstr>
      <vt:lpstr>1.2 - Things</vt:lpstr>
      <vt:lpstr>P1.3 - Where the IoE is used</vt:lpstr>
      <vt:lpstr>1.2 &amp; 1.3 - Where the IoE is used</vt:lpstr>
      <vt:lpstr>1.4 - Global impacts – What it means to be IOT connected</vt:lpstr>
      <vt:lpstr>1.4 - Global impacts – What it means to be IOT connected</vt:lpstr>
      <vt:lpstr>P2.1 - The four pillars of the IoE</vt:lpstr>
      <vt:lpstr>P2.2 - 4 Pillars of IoE - People</vt:lpstr>
      <vt:lpstr>P2.3 - 4 Pillars of IoE - People and how they connect</vt:lpstr>
      <vt:lpstr>D1.1 - 4 Pillars of IoE - People and how they connect</vt:lpstr>
      <vt:lpstr>P2.3 - 4 Pillars of IoE - People and how they connect</vt:lpstr>
      <vt:lpstr>M1.1 - 4 Pillars of IoE - People and how they connect</vt:lpstr>
      <vt:lpstr>P2.4 - Converting data into information to allow people to make decisions</vt:lpstr>
      <vt:lpstr>P2.5 – 4 Pillars of IoE - Data – Construction to Production</vt:lpstr>
      <vt:lpstr>P2.5 – 4 Pillars of IoE - Data – Construction to Production</vt:lpstr>
      <vt:lpstr>P2.6 – The Things - Information gathering devices</vt:lpstr>
      <vt:lpstr>P2.6 – 4 Pillars of IoE - The Things – Weather Stations</vt:lpstr>
      <vt:lpstr>P2.6 – The Things –  Vital Sign Measurement in Hospitals</vt:lpstr>
      <vt:lpstr>P2.6 – The Things – Measuring Pollution in a River</vt:lpstr>
      <vt:lpstr>P2.6 – The Things – Measuring Pollution in a River</vt:lpstr>
      <vt:lpstr>P2.6 – The Things – Measuring Pollution in a River</vt:lpstr>
      <vt:lpstr>M1.3 – The Things – Global Impact</vt:lpstr>
      <vt:lpstr>M1.3 – The Things – Measuring Pollution in a River</vt:lpstr>
      <vt:lpstr>P2.7 – 4 Pillars of IoE - Process</vt:lpstr>
      <vt:lpstr>P2.8 - 4 Pillars of IoE - Processing Capabilities</vt:lpstr>
      <vt:lpstr>P2.9 – Connectivity Methods and Data Transfer</vt:lpstr>
      <vt:lpstr>P2.9 – Connectivity Methods and Data Transfer</vt:lpstr>
      <vt:lpstr>P2.10 - Networked Connection Methods</vt:lpstr>
      <vt:lpstr>P2.10 - Networked Connection Methods</vt:lpstr>
      <vt:lpstr>P2.11 - Security Issues – Data Security and Privacy</vt:lpstr>
      <vt:lpstr>P2.11 - Security Issues – Data Security and Privacy</vt:lpstr>
      <vt:lpstr>M1.4 – Global Security Issues – Data Security and Privacy</vt:lpstr>
      <vt:lpstr>PowerPoint Presentation</vt:lpstr>
      <vt:lpstr>PowerPoint Presentation</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03 - LO1 - Cambridge Technicals</dc:title>
  <dc:subject>eBusiness</dc:subject>
  <dc:creator>Enderoth</dc:creator>
  <cp:lastModifiedBy>Stephen Rafferty</cp:lastModifiedBy>
  <cp:revision>1475</cp:revision>
  <cp:lastPrinted>2014-01-22T18:25:48Z</cp:lastPrinted>
  <dcterms:created xsi:type="dcterms:W3CDTF">2008-03-12T11:01:44Z</dcterms:created>
  <dcterms:modified xsi:type="dcterms:W3CDTF">2016-07-26T14:47:02Z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